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78" r:id="rId2"/>
    <p:sldId id="301" r:id="rId3"/>
    <p:sldId id="329" r:id="rId4"/>
    <p:sldId id="330" r:id="rId5"/>
    <p:sldId id="300" r:id="rId6"/>
    <p:sldId id="325" r:id="rId7"/>
    <p:sldId id="326" r:id="rId8"/>
    <p:sldId id="327" r:id="rId9"/>
    <p:sldId id="309" r:id="rId10"/>
    <p:sldId id="310" r:id="rId11"/>
    <p:sldId id="311" r:id="rId12"/>
    <p:sldId id="312" r:id="rId13"/>
    <p:sldId id="313" r:id="rId14"/>
    <p:sldId id="331" r:id="rId15"/>
    <p:sldId id="332" r:id="rId16"/>
    <p:sldId id="314" r:id="rId17"/>
    <p:sldId id="315" r:id="rId18"/>
    <p:sldId id="316" r:id="rId19"/>
    <p:sldId id="317" r:id="rId20"/>
    <p:sldId id="318" r:id="rId21"/>
    <p:sldId id="333" r:id="rId22"/>
    <p:sldId id="319" r:id="rId23"/>
    <p:sldId id="320" r:id="rId24"/>
    <p:sldId id="321" r:id="rId25"/>
    <p:sldId id="322" r:id="rId26"/>
    <p:sldId id="323" r:id="rId27"/>
    <p:sldId id="324" r:id="rId28"/>
    <p:sldId id="302" r:id="rId29"/>
    <p:sldId id="272" r:id="rId30"/>
    <p:sldId id="303" r:id="rId31"/>
    <p:sldId id="273" r:id="rId32"/>
    <p:sldId id="268" r:id="rId33"/>
    <p:sldId id="304" r:id="rId34"/>
    <p:sldId id="274" r:id="rId35"/>
    <p:sldId id="305" r:id="rId36"/>
    <p:sldId id="275" r:id="rId37"/>
    <p:sldId id="267" r:id="rId38"/>
    <p:sldId id="292" r:id="rId39"/>
    <p:sldId id="289" r:id="rId40"/>
    <p:sldId id="290" r:id="rId41"/>
    <p:sldId id="291" r:id="rId42"/>
    <p:sldId id="293" r:id="rId43"/>
    <p:sldId id="270" r:id="rId44"/>
    <p:sldId id="296" r:id="rId45"/>
    <p:sldId id="271" r:id="rId46"/>
    <p:sldId id="269" r:id="rId47"/>
    <p:sldId id="294" r:id="rId48"/>
    <p:sldId id="306" r:id="rId49"/>
    <p:sldId id="295" r:id="rId50"/>
    <p:sldId id="297" r:id="rId51"/>
    <p:sldId id="260" r:id="rId52"/>
    <p:sldId id="261" r:id="rId53"/>
    <p:sldId id="262" r:id="rId54"/>
    <p:sldId id="263" r:id="rId55"/>
    <p:sldId id="265" r:id="rId56"/>
    <p:sldId id="266" r:id="rId57"/>
    <p:sldId id="264" r:id="rId58"/>
    <p:sldId id="307" r:id="rId59"/>
    <p:sldId id="257" r:id="rId60"/>
    <p:sldId id="281" r:id="rId61"/>
    <p:sldId id="282" r:id="rId62"/>
    <p:sldId id="283" r:id="rId63"/>
    <p:sldId id="284" r:id="rId64"/>
    <p:sldId id="286" r:id="rId65"/>
    <p:sldId id="287" r:id="rId66"/>
    <p:sldId id="277" r:id="rId67"/>
    <p:sldId id="258" r:id="rId68"/>
    <p:sldId id="259" r:id="rId69"/>
    <p:sldId id="276" r:id="rId70"/>
    <p:sldId id="279" r:id="rId71"/>
  </p:sldIdLst>
  <p:sldSz cx="9144000" cy="6858000" type="screen4x3"/>
  <p:notesSz cx="6858000" cy="9715500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_tradnl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BAD9706-4D15-4949-AB1A-EED18F40750F}" type="slidenum">
              <a:rPr lang="es-ES_tradnl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18063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728663"/>
            <a:ext cx="4857750" cy="3643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4863"/>
            <a:ext cx="54864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C237F81-A6AC-468B-844C-D643C713146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2531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625A4-225D-4218-B0E8-425EDEA94F37}" type="slidenum">
              <a:rPr lang="es-ES"/>
              <a:pPr/>
              <a:t>1</a:t>
            </a:fld>
            <a:endParaRPr lang="es-E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17DF0C-663D-4302-AE3C-3B31E75217EC}" type="slidenum">
              <a:rPr lang="es-ES"/>
              <a:pPr/>
              <a:t>34</a:t>
            </a:fld>
            <a:endParaRPr lang="es-E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A92A81-EF3B-4B6F-9F16-DFA849C14AF5}" type="slidenum">
              <a:rPr lang="es-ES"/>
              <a:pPr/>
              <a:t>35</a:t>
            </a:fld>
            <a:endParaRPr lang="es-E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2E29FE-FAA8-416B-847C-FE4038CF2943}" type="slidenum">
              <a:rPr lang="es-ES"/>
              <a:pPr/>
              <a:t>36</a:t>
            </a:fld>
            <a:endParaRPr lang="es-E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EF9D5A-35FB-4E0E-93C1-EC589140DFFC}" type="slidenum">
              <a:rPr lang="es-ES"/>
              <a:pPr/>
              <a:t>37</a:t>
            </a:fld>
            <a:endParaRPr lang="es-E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49C80-8D7E-41DE-92BA-18E3786F2FF2}" type="slidenum">
              <a:rPr lang="es-ES"/>
              <a:pPr/>
              <a:t>38</a:t>
            </a:fld>
            <a:endParaRPr lang="es-E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C50548-1353-4B6C-92A9-87C72BBEEF3E}" type="slidenum">
              <a:rPr lang="es-ES"/>
              <a:pPr/>
              <a:t>39</a:t>
            </a:fld>
            <a:endParaRPr lang="es-E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4735BA-0EFA-41EB-8A7C-24ADF71E6C11}" type="slidenum">
              <a:rPr lang="es-ES"/>
              <a:pPr/>
              <a:t>40</a:t>
            </a:fld>
            <a:endParaRPr lang="es-E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1C09FF-783A-451B-9D0B-1120D3C3B250}" type="slidenum">
              <a:rPr lang="es-ES"/>
              <a:pPr/>
              <a:t>41</a:t>
            </a:fld>
            <a:endParaRPr lang="es-E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A9B9E5-BAC8-48CA-810B-968E7522C6BA}" type="slidenum">
              <a:rPr lang="es-ES"/>
              <a:pPr/>
              <a:t>42</a:t>
            </a:fld>
            <a:endParaRPr lang="es-E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F8BEED-3A40-452B-B97A-A2D96CF1D205}" type="slidenum">
              <a:rPr lang="es-ES"/>
              <a:pPr/>
              <a:t>43</a:t>
            </a:fld>
            <a:endParaRPr lang="es-E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883B59-B598-4688-8FBA-9183EA872599}" type="slidenum">
              <a:rPr lang="es-ES"/>
              <a:pPr/>
              <a:t>2</a:t>
            </a:fld>
            <a:endParaRPr lang="es-E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6DBD7-4BE0-4D5A-AEBF-52E585D1F251}" type="slidenum">
              <a:rPr lang="es-ES"/>
              <a:pPr/>
              <a:t>44</a:t>
            </a:fld>
            <a:endParaRPr lang="es-E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A6AD7B-F6C3-49AE-9B77-154B691976A7}" type="slidenum">
              <a:rPr lang="es-ES"/>
              <a:pPr/>
              <a:t>45</a:t>
            </a:fld>
            <a:endParaRPr lang="es-E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FBF2AE-6B3E-4A3C-BBED-5DC06A1BD3D8}" type="slidenum">
              <a:rPr lang="es-ES"/>
              <a:pPr/>
              <a:t>46</a:t>
            </a:fld>
            <a:endParaRPr lang="es-E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D728DC-B9A5-4AF7-9D6B-19503780E1A6}" type="slidenum">
              <a:rPr lang="es-ES"/>
              <a:pPr/>
              <a:t>47</a:t>
            </a:fld>
            <a:endParaRPr lang="es-E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D89EEB-34E3-49A0-ADB5-1BCE10C59FA0}" type="slidenum">
              <a:rPr lang="es-ES"/>
              <a:pPr/>
              <a:t>48</a:t>
            </a:fld>
            <a:endParaRPr lang="es-E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8F0CA-9992-4324-A922-D5CE473AE45C}" type="slidenum">
              <a:rPr lang="es-ES"/>
              <a:pPr/>
              <a:t>49</a:t>
            </a:fld>
            <a:endParaRPr lang="es-E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431984-8835-4FEC-9284-B45AA400D36C}" type="slidenum">
              <a:rPr lang="es-ES"/>
              <a:pPr/>
              <a:t>50</a:t>
            </a:fld>
            <a:endParaRPr lang="es-E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61E479-0B1F-4961-9DFE-EC5E06261E7A}" type="slidenum">
              <a:rPr lang="es-ES"/>
              <a:pPr/>
              <a:t>51</a:t>
            </a:fld>
            <a:endParaRPr lang="es-E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D675B0-574D-408A-A420-5A195A950C00}" type="slidenum">
              <a:rPr lang="es-ES"/>
              <a:pPr/>
              <a:t>52</a:t>
            </a:fld>
            <a:endParaRPr lang="es-E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FDA9F4-AE8B-4247-9C3C-83E219F3AB44}" type="slidenum">
              <a:rPr lang="es-ES"/>
              <a:pPr/>
              <a:t>53</a:t>
            </a:fld>
            <a:endParaRPr lang="es-E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FCE3F-72A3-49D2-B2E4-D1D7D9FFB8CE}" type="slidenum">
              <a:rPr lang="es-ES"/>
              <a:pPr/>
              <a:t>5</a:t>
            </a:fld>
            <a:endParaRPr lang="es-E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02A1E3-B9EB-46AC-84C4-1766BA1DE3F0}" type="slidenum">
              <a:rPr lang="es-ES"/>
              <a:pPr/>
              <a:t>54</a:t>
            </a:fld>
            <a:endParaRPr lang="es-E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BFFE9-3BB0-4537-8DAF-C28037DA7E6D}" type="slidenum">
              <a:rPr lang="es-ES"/>
              <a:pPr/>
              <a:t>55</a:t>
            </a:fld>
            <a:endParaRPr lang="es-E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716B1-1102-48FE-A2C6-0A63B86FE057}" type="slidenum">
              <a:rPr lang="es-ES"/>
              <a:pPr/>
              <a:t>56</a:t>
            </a:fld>
            <a:endParaRPr lang="es-E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6CDE9F-3FBC-4D6F-9FE4-43BADB1635FC}" type="slidenum">
              <a:rPr lang="es-ES"/>
              <a:pPr/>
              <a:t>57</a:t>
            </a:fld>
            <a:endParaRPr lang="es-E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B47587-C012-42B3-BE52-02F9AC029D22}" type="slidenum">
              <a:rPr lang="es-ES"/>
              <a:pPr/>
              <a:t>58</a:t>
            </a:fld>
            <a:endParaRPr lang="es-E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8A835F-7CE6-44C6-8139-A3A4365054C2}" type="slidenum">
              <a:rPr lang="es-ES"/>
              <a:pPr/>
              <a:t>59</a:t>
            </a:fld>
            <a:endParaRPr lang="es-E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134CB8-6C24-4181-BB89-FD28E4EF98AF}" type="slidenum">
              <a:rPr lang="es-ES"/>
              <a:pPr/>
              <a:t>60</a:t>
            </a:fld>
            <a:endParaRPr lang="es-E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6249BB-43D8-4C0D-8286-F6C5D93FC74D}" type="slidenum">
              <a:rPr lang="es-ES"/>
              <a:pPr/>
              <a:t>61</a:t>
            </a:fld>
            <a:endParaRPr lang="es-E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5EA170-569E-47D5-8A0F-F4F5122E7BE3}" type="slidenum">
              <a:rPr lang="es-ES"/>
              <a:pPr/>
              <a:t>62</a:t>
            </a:fld>
            <a:endParaRPr lang="es-E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9B4C20-9747-4C89-B5E4-57BD1DB6603C}" type="slidenum">
              <a:rPr lang="es-ES"/>
              <a:pPr/>
              <a:t>63</a:t>
            </a:fld>
            <a:endParaRPr lang="es-E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D9D8B5-6F6B-4CD7-8EF7-3E5076C91B18}" type="slidenum">
              <a:rPr lang="es-ES"/>
              <a:pPr/>
              <a:t>28</a:t>
            </a:fld>
            <a:endParaRPr lang="es-E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3670DF-CDF0-41B1-8B5F-9A4F2EB8463C}" type="slidenum">
              <a:rPr lang="es-ES"/>
              <a:pPr/>
              <a:t>64</a:t>
            </a:fld>
            <a:endParaRPr lang="es-E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FD0C64-09A1-46D0-9701-CAEF80F46537}" type="slidenum">
              <a:rPr lang="es-ES"/>
              <a:pPr/>
              <a:t>65</a:t>
            </a:fld>
            <a:endParaRPr lang="es-E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7DAA9B-753D-45BA-B2CA-85A97CF5C89B}" type="slidenum">
              <a:rPr lang="es-ES"/>
              <a:pPr/>
              <a:t>66</a:t>
            </a:fld>
            <a:endParaRPr lang="es-E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FC8DD7-9456-43B0-87C9-8DD4456B314F}" type="slidenum">
              <a:rPr lang="es-ES"/>
              <a:pPr/>
              <a:t>67</a:t>
            </a:fld>
            <a:endParaRPr lang="es-E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4584BB-BFC5-46C0-A5F4-F18B276E5A3A}" type="slidenum">
              <a:rPr lang="es-ES"/>
              <a:pPr/>
              <a:t>68</a:t>
            </a:fld>
            <a:endParaRPr lang="es-E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E6DCEA-3DE4-420C-A856-5C63E3792A40}" type="slidenum">
              <a:rPr lang="es-ES"/>
              <a:pPr/>
              <a:t>69</a:t>
            </a:fld>
            <a:endParaRPr lang="es-E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317F69-AF5A-4017-A0D0-5010CAEB6490}" type="slidenum">
              <a:rPr lang="es-ES"/>
              <a:pPr/>
              <a:t>70</a:t>
            </a:fld>
            <a:endParaRPr lang="es-E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143548-9802-4D69-BF92-59406A1862CF}" type="slidenum">
              <a:rPr lang="es-ES"/>
              <a:pPr/>
              <a:t>29</a:t>
            </a:fld>
            <a:endParaRPr lang="es-E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A1FB23-6895-4907-B65B-BDE2BB883E43}" type="slidenum">
              <a:rPr lang="es-ES"/>
              <a:pPr/>
              <a:t>30</a:t>
            </a:fld>
            <a:endParaRPr lang="es-E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D9934E-2B9C-4E49-B11F-6061650D5329}" type="slidenum">
              <a:rPr lang="es-ES"/>
              <a:pPr/>
              <a:t>31</a:t>
            </a:fld>
            <a:endParaRPr lang="es-E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1074F0-76A9-4A16-8DEF-890394B89659}" type="slidenum">
              <a:rPr lang="es-ES"/>
              <a:pPr/>
              <a:t>32</a:t>
            </a:fld>
            <a:endParaRPr lang="es-E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C80DF1-CF26-4D14-81FB-A6111013651A}" type="slidenum">
              <a:rPr lang="es-ES"/>
              <a:pPr/>
              <a:t>33</a:t>
            </a:fld>
            <a:endParaRPr lang="es-E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C8B05-5CE0-4556-955F-9C4CEA36D58C}" type="slidenum">
              <a:rPr lang="es-ES_tradnl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1BDB2-300A-4B87-A96C-4A93215A6003}" type="slidenum">
              <a:rPr lang="es-ES_tradnl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42F88-F1FC-45DE-82B4-AEB04AE9BEA0}" type="slidenum">
              <a:rPr lang="es-ES_tradnl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6EB9F1-2753-48EB-8AA1-77DF7F4FB34D}" type="slidenum">
              <a:rPr lang="es-ES_tradnl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F91A8-25B3-4F47-A989-CD02B7587573}" type="slidenum">
              <a:rPr lang="es-ES_tradnl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5BEED-4B4D-4094-B8F3-BC26CCC18496}" type="slidenum">
              <a:rPr lang="es-ES_tradnl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70F93-992E-4B29-A443-008F5BD754C2}" type="slidenum">
              <a:rPr lang="es-ES_tradnl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10C3C-2238-496F-8026-044FF3DE1A63}" type="slidenum">
              <a:rPr lang="es-ES_tradnl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897BC-7734-4482-A599-A021F1795CFC}" type="slidenum">
              <a:rPr lang="es-ES_tradnl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AA9AA-2F58-4131-B1D9-C7B24C4AB9DC}" type="slidenum">
              <a:rPr lang="es-ES_tradnl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766B5-9067-44D4-B546-90A61724CDF1}" type="slidenum">
              <a:rPr lang="es-ES_tradnl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B1B68-7685-4CED-AE12-B7FE3DB0397C}" type="slidenum">
              <a:rPr lang="es-ES_tradnl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3C676E-77E2-4A31-8D64-81E925970B60}" type="slidenum">
              <a:rPr lang="es-ES_tradnl"/>
              <a:pPr/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71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74.jpe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0.png"/><Relationship Id="rId15" Type="http://schemas.openxmlformats.org/officeDocument/2006/relationships/image" Target="../media/image72.wmf"/><Relationship Id="rId10" Type="http://schemas.openxmlformats.org/officeDocument/2006/relationships/image" Target="../media/image7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6.png"/><Relationship Id="rId14" Type="http://schemas.openxmlformats.org/officeDocument/2006/relationships/oleObject" Target="../embeddings/oleObject3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9.wmf"/><Relationship Id="rId4" Type="http://schemas.openxmlformats.org/officeDocument/2006/relationships/oleObject" Target="../embeddings/oleObject4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032000" y="207963"/>
            <a:ext cx="48704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es-AR" dirty="0"/>
              <a:t>FARMACOLOGÍA DEL SISTEMA NERVIOSO</a:t>
            </a:r>
          </a:p>
          <a:p>
            <a:pPr marL="342900" indent="-342900"/>
            <a:endParaRPr lang="es-AR" dirty="0"/>
          </a:p>
          <a:p>
            <a:pPr marL="342900" indent="-342900"/>
            <a:endParaRPr lang="es-AR" dirty="0"/>
          </a:p>
          <a:p>
            <a:pPr marL="342900" indent="-342900">
              <a:buFontTx/>
              <a:buAutoNum type="alphaLcParenR"/>
            </a:pPr>
            <a:r>
              <a:rPr lang="es-AR" dirty="0"/>
              <a:t>Repaso de SNC, SNP</a:t>
            </a:r>
          </a:p>
          <a:p>
            <a:pPr marL="342900" indent="-342900">
              <a:buFontTx/>
              <a:buAutoNum type="alphaLcParenR"/>
            </a:pPr>
            <a:r>
              <a:rPr lang="es-AR" dirty="0"/>
              <a:t>Repaso de sinapsis y neurotransmisores</a:t>
            </a:r>
          </a:p>
          <a:p>
            <a:pPr marL="342900" indent="-342900">
              <a:buFontTx/>
              <a:buAutoNum type="alphaLcParenR"/>
            </a:pPr>
            <a:r>
              <a:rPr lang="es-AR" dirty="0"/>
              <a:t>Anestésicos</a:t>
            </a:r>
          </a:p>
          <a:p>
            <a:pPr marL="342900" indent="-342900">
              <a:buFontTx/>
              <a:buAutoNum type="alphaLcParenR"/>
            </a:pPr>
            <a:r>
              <a:rPr lang="es-AR" dirty="0"/>
              <a:t>Hipnóticos</a:t>
            </a:r>
          </a:p>
          <a:p>
            <a:pPr marL="342900" indent="-342900">
              <a:buFontTx/>
              <a:buAutoNum type="alphaLcParenR"/>
            </a:pPr>
            <a:r>
              <a:rPr lang="es-AR" dirty="0"/>
              <a:t>Analgesia central</a:t>
            </a:r>
          </a:p>
          <a:p>
            <a:pPr marL="342900" indent="-342900">
              <a:buFontTx/>
              <a:buAutoNum type="alphaLcParenR"/>
            </a:pPr>
            <a:r>
              <a:rPr lang="es-AR" dirty="0"/>
              <a:t>Sistema motor: relajantes, antiepilépticos</a:t>
            </a:r>
          </a:p>
          <a:p>
            <a:pPr marL="342900" indent="-342900">
              <a:buFontTx/>
              <a:buAutoNum type="alphaLcParenR"/>
            </a:pPr>
            <a:r>
              <a:rPr lang="es-AR" dirty="0" err="1"/>
              <a:t>Antiparkinsonianos</a:t>
            </a:r>
            <a:endParaRPr lang="es-AR" dirty="0"/>
          </a:p>
          <a:p>
            <a:pPr marL="342900" indent="-342900">
              <a:buFontTx/>
              <a:buAutoNum type="alphaLcParenR"/>
            </a:pPr>
            <a:r>
              <a:rPr lang="es-AR" dirty="0"/>
              <a:t>Aminas </a:t>
            </a:r>
            <a:r>
              <a:rPr lang="es-AR" dirty="0" err="1"/>
              <a:t>biógenas</a:t>
            </a:r>
            <a:endParaRPr lang="es-AR" dirty="0"/>
          </a:p>
          <a:p>
            <a:pPr marL="342900" indent="-342900">
              <a:buFontTx/>
              <a:buAutoNum type="alphaLcParenR"/>
            </a:pPr>
            <a:r>
              <a:rPr lang="es-AR" dirty="0"/>
              <a:t>Antidepresivos</a:t>
            </a:r>
          </a:p>
          <a:p>
            <a:pPr marL="342900" indent="-342900">
              <a:buFontTx/>
              <a:buAutoNum type="alphaLcParenR"/>
            </a:pPr>
            <a:r>
              <a:rPr lang="es-AR" dirty="0"/>
              <a:t>Antipsicóticos</a:t>
            </a:r>
          </a:p>
          <a:p>
            <a:pPr marL="342900" indent="-342900"/>
            <a:endParaRPr lang="es-AR" dirty="0"/>
          </a:p>
          <a:p>
            <a:pPr marL="342900" indent="-342900">
              <a:buFontTx/>
              <a:buAutoNum type="alphaLcParenR"/>
            </a:pPr>
            <a:endParaRPr lang="es-AR" dirty="0"/>
          </a:p>
          <a:p>
            <a:pPr marL="342900" indent="-342900">
              <a:buFontTx/>
              <a:buAutoNum type="alphaLcParenR"/>
            </a:pPr>
            <a:endParaRPr lang="es-ES_tradn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xplorar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125538"/>
            <a:ext cx="6308725" cy="5106987"/>
          </a:xfrm>
          <a:prstGeom prst="rect">
            <a:avLst/>
          </a:prstGeom>
          <a:noFill/>
        </p:spPr>
      </p:pic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1547813" y="260350"/>
            <a:ext cx="600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b="1">
                <a:solidFill>
                  <a:schemeClr val="accent2"/>
                </a:solidFill>
              </a:rPr>
              <a:t>Efectos antagónicos del simpático y el parasimpático</a:t>
            </a:r>
            <a:endParaRPr lang="es-ES_tradnl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xplorar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125538"/>
            <a:ext cx="6643687" cy="5294312"/>
          </a:xfrm>
          <a:prstGeom prst="rect">
            <a:avLst/>
          </a:prstGeom>
          <a:noFill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203575" y="333375"/>
            <a:ext cx="259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b="1">
                <a:solidFill>
                  <a:schemeClr val="accent2"/>
                </a:solidFill>
              </a:rPr>
              <a:t>Acetilcolina en el SNA</a:t>
            </a:r>
            <a:endParaRPr lang="es-ES_tradnl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xplorar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196975"/>
            <a:ext cx="6570662" cy="5326063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59113" y="476250"/>
            <a:ext cx="328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chemeClr val="accent2"/>
                </a:solidFill>
              </a:rPr>
              <a:t>LA SINAPSIS COLINÉRGICA</a:t>
            </a:r>
            <a:endParaRPr lang="es-ES_tradnl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xplorar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765175"/>
            <a:ext cx="2212975" cy="5445125"/>
          </a:xfrm>
          <a:prstGeom prst="rect">
            <a:avLst/>
          </a:prstGeom>
          <a:noFill/>
        </p:spPr>
      </p:pic>
      <p:pic>
        <p:nvPicPr>
          <p:cNvPr id="7171" name="Picture 3" descr="Explorar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1412875"/>
            <a:ext cx="2290763" cy="4279900"/>
          </a:xfrm>
          <a:prstGeom prst="rect">
            <a:avLst/>
          </a:prstGeom>
          <a:noFill/>
        </p:spPr>
      </p:pic>
      <p:pic>
        <p:nvPicPr>
          <p:cNvPr id="7172" name="Picture 4" descr="Explorar0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476250"/>
            <a:ext cx="1989138" cy="5892800"/>
          </a:xfrm>
          <a:prstGeom prst="rect">
            <a:avLst/>
          </a:prstGeom>
          <a:noFill/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987675" y="260350"/>
            <a:ext cx="337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b="1">
                <a:solidFill>
                  <a:schemeClr val="accent2"/>
                </a:solidFill>
              </a:rPr>
              <a:t>AGONISTAS COLINÉRGICOS</a:t>
            </a:r>
            <a:endParaRPr lang="es-ES_tradnl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figure-06-37c.jpg  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2112"/>
            <a:ext cx="3048000" cy="60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95536" y="465390"/>
            <a:ext cx="2608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chemeClr val="accent2"/>
                </a:solidFill>
              </a:rPr>
              <a:t>Receptor </a:t>
            </a:r>
            <a:r>
              <a:rPr lang="es-AR" b="1" dirty="0" err="1">
                <a:solidFill>
                  <a:schemeClr val="accent2"/>
                </a:solidFill>
              </a:rPr>
              <a:t>muscarínico</a:t>
            </a:r>
            <a:endParaRPr lang="es-ES_tradnl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65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igure-06-34.jpg                                               00034424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1772816"/>
            <a:ext cx="8535987" cy="47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95536" y="465390"/>
            <a:ext cx="23391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chemeClr val="accent2"/>
                </a:solidFill>
              </a:rPr>
              <a:t>Receptor nicotínico</a:t>
            </a:r>
            <a:endParaRPr lang="es-ES_tradnl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25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xplorar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241651"/>
            <a:ext cx="2088083" cy="6302787"/>
          </a:xfrm>
          <a:prstGeom prst="rect">
            <a:avLst/>
          </a:prstGeom>
          <a:noFill/>
        </p:spPr>
      </p:pic>
      <p:pic>
        <p:nvPicPr>
          <p:cNvPr id="6147" name="Picture 3" descr="Explorar0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3578" y="1412875"/>
            <a:ext cx="2832347" cy="3960341"/>
          </a:xfrm>
          <a:prstGeom prst="rect">
            <a:avLst/>
          </a:prstGeom>
          <a:noFill/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79512" y="592568"/>
            <a:ext cx="3276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 b="1" dirty="0">
                <a:solidFill>
                  <a:schemeClr val="accent2"/>
                </a:solidFill>
              </a:rPr>
              <a:t>Otra forma de </a:t>
            </a:r>
            <a:r>
              <a:rPr lang="es-AR" b="1" dirty="0" err="1">
                <a:solidFill>
                  <a:schemeClr val="accent2"/>
                </a:solidFill>
              </a:rPr>
              <a:t>agonismo</a:t>
            </a:r>
            <a:r>
              <a:rPr lang="es-AR" b="1" dirty="0">
                <a:solidFill>
                  <a:schemeClr val="accent2"/>
                </a:solidFill>
              </a:rPr>
              <a:t> colinérgico: la inhibición de la </a:t>
            </a:r>
            <a:r>
              <a:rPr lang="es-AR" b="1" dirty="0" err="1">
                <a:solidFill>
                  <a:schemeClr val="accent2"/>
                </a:solidFill>
              </a:rPr>
              <a:t>AChasa</a:t>
            </a:r>
            <a:endParaRPr lang="es-ES_tradnl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3338" y="0"/>
            <a:ext cx="6570662" cy="6116638"/>
          </a:xfrm>
          <a:prstGeom prst="rect">
            <a:avLst/>
          </a:prstGeom>
          <a:noFill/>
        </p:spPr>
      </p:pic>
      <p:pic>
        <p:nvPicPr>
          <p:cNvPr id="10246" name="Picture 6" descr="Explorar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92150"/>
            <a:ext cx="2139950" cy="5705475"/>
          </a:xfrm>
          <a:prstGeom prst="rect">
            <a:avLst/>
          </a:prstGeom>
          <a:noFill/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1042988" y="0"/>
            <a:ext cx="8101012" cy="836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987675" y="260350"/>
            <a:ext cx="384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b="1">
                <a:solidFill>
                  <a:schemeClr val="accent2"/>
                </a:solidFill>
              </a:rPr>
              <a:t>ANTAGONISTAS COLINÉRGICOS</a:t>
            </a:r>
            <a:endParaRPr lang="es-ES_tradnl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can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4512" y="1989138"/>
            <a:ext cx="3520482" cy="3816126"/>
          </a:xfrm>
          <a:prstGeom prst="rect">
            <a:avLst/>
          </a:prstGeom>
          <a:noFill/>
        </p:spPr>
      </p:pic>
      <p:pic>
        <p:nvPicPr>
          <p:cNvPr id="13315" name="Picture 3" descr="Scan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479" y="2924174"/>
            <a:ext cx="3368347" cy="2593058"/>
          </a:xfrm>
          <a:prstGeom prst="rect">
            <a:avLst/>
          </a:prstGeom>
          <a:noFill/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195513" y="692150"/>
            <a:ext cx="4591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AR" b="1">
                <a:solidFill>
                  <a:schemeClr val="accent2"/>
                </a:solidFill>
              </a:rPr>
              <a:t>ANTAGONISTAS COLINÉRGICOS:</a:t>
            </a:r>
          </a:p>
          <a:p>
            <a:pPr algn="ctr"/>
            <a:r>
              <a:rPr lang="es-AR" b="1">
                <a:solidFill>
                  <a:schemeClr val="accent2"/>
                </a:solidFill>
              </a:rPr>
              <a:t>Efectos de la atropina y la escopolamina</a:t>
            </a:r>
            <a:endParaRPr lang="es-ES_tradnl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can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0579" y="1124745"/>
            <a:ext cx="6857384" cy="5468144"/>
          </a:xfrm>
          <a:prstGeom prst="rect">
            <a:avLst/>
          </a:prstGeom>
          <a:noFill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843213" y="260350"/>
            <a:ext cx="3917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AR" b="1">
                <a:solidFill>
                  <a:schemeClr val="accent2"/>
                </a:solidFill>
              </a:rPr>
              <a:t>ANTAGONISTAS COLINÉRGICOS:</a:t>
            </a:r>
          </a:p>
          <a:p>
            <a:pPr algn="ctr"/>
            <a:r>
              <a:rPr lang="es-AR" b="1">
                <a:solidFill>
                  <a:schemeClr val="accent2"/>
                </a:solidFill>
              </a:rPr>
              <a:t>Usos clínicos</a:t>
            </a:r>
            <a:endParaRPr lang="es-ES_tradnl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260350"/>
            <a:ext cx="3779837" cy="6097588"/>
          </a:xfrm>
          <a:prstGeom prst="rect">
            <a:avLst/>
          </a:prstGeom>
          <a:noFill/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231775" y="711200"/>
            <a:ext cx="2971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s-ES" sz="2400">
                <a:latin typeface="Trebuchet MS" pitchFamily="34" charset="0"/>
              </a:rPr>
              <a:t>La unidad de la neuro y psicofarmacología es la SINAPSIS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76238" y="3521075"/>
            <a:ext cx="3835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>
                <a:solidFill>
                  <a:schemeClr val="accent2"/>
                </a:solidFill>
              </a:rPr>
              <a:t>Los fármacos pueden actuar en la síntesis, almacenamiento, liberación, interacción y terminación de acción del neurotransmisor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Explorar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013" y="2603500"/>
            <a:ext cx="2592387" cy="1651000"/>
          </a:xfrm>
          <a:prstGeom prst="rect">
            <a:avLst/>
          </a:prstGeom>
          <a:noFill/>
        </p:spPr>
      </p:pic>
      <p:pic>
        <p:nvPicPr>
          <p:cNvPr id="11269" name="Picture 5" descr="Explorar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5513" y="576263"/>
            <a:ext cx="2212975" cy="5705475"/>
          </a:xfrm>
          <a:prstGeom prst="rect">
            <a:avLst/>
          </a:prstGeom>
          <a:noFill/>
        </p:spPr>
      </p:pic>
      <p:pic>
        <p:nvPicPr>
          <p:cNvPr id="11270" name="Picture 6" descr="Explorar0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136525"/>
            <a:ext cx="6534150" cy="6721475"/>
          </a:xfrm>
          <a:prstGeom prst="rect">
            <a:avLst/>
          </a:prstGeom>
          <a:noFill/>
        </p:spPr>
      </p:pic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0" y="1484313"/>
            <a:ext cx="26273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 b="1">
                <a:solidFill>
                  <a:schemeClr val="accent2"/>
                </a:solidFill>
              </a:rPr>
              <a:t>Sistema simpático:</a:t>
            </a:r>
          </a:p>
          <a:p>
            <a:r>
              <a:rPr lang="es-AR" b="1">
                <a:solidFill>
                  <a:schemeClr val="accent2"/>
                </a:solidFill>
              </a:rPr>
              <a:t>La sinapsis noradrenérgica</a:t>
            </a:r>
            <a:endParaRPr lang="es-ES_tradnl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f/f7/Adrenoceptor-Signal_transduk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14226"/>
            <a:ext cx="5412482" cy="583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15270" y="255187"/>
            <a:ext cx="419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chemeClr val="accent2"/>
                </a:solidFill>
              </a:rPr>
              <a:t>RECEPTORES NORADRENÉRGICOS</a:t>
            </a:r>
            <a:endParaRPr lang="es-ES_tradnl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2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xplorar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1268413"/>
            <a:ext cx="6419850" cy="3602037"/>
          </a:xfrm>
          <a:prstGeom prst="rect">
            <a:avLst/>
          </a:prstGeom>
          <a:noFill/>
        </p:spPr>
      </p:pic>
      <p:pic>
        <p:nvPicPr>
          <p:cNvPr id="15363" name="Picture 3" descr="Explorar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2514600" cy="4430712"/>
          </a:xfrm>
          <a:prstGeom prst="rect">
            <a:avLst/>
          </a:prstGeom>
          <a:noFill/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987675" y="260350"/>
            <a:ext cx="419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chemeClr val="accent2"/>
                </a:solidFill>
              </a:rPr>
              <a:t>RECEPTORES NORADRENÉRGICOS</a:t>
            </a:r>
            <a:endParaRPr lang="es-ES_tradnl" b="1" dirty="0">
              <a:solidFill>
                <a:schemeClr val="accent2"/>
              </a:solidFill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555875" y="1196975"/>
            <a:ext cx="6769100" cy="1079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xplorar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44669"/>
            <a:ext cx="2304951" cy="6606972"/>
          </a:xfrm>
          <a:prstGeom prst="rect">
            <a:avLst/>
          </a:prstGeom>
          <a:noFill/>
        </p:spPr>
      </p:pic>
      <p:pic>
        <p:nvPicPr>
          <p:cNvPr id="14339" name="Picture 3" descr="Explorar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412874"/>
            <a:ext cx="2880940" cy="4264167"/>
          </a:xfrm>
          <a:prstGeom prst="rect">
            <a:avLst/>
          </a:prstGeom>
          <a:noFill/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95536" y="144669"/>
            <a:ext cx="398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chemeClr val="accent2"/>
                </a:solidFill>
              </a:rPr>
              <a:t>AGONISTAS NORADRENÉRGICOS</a:t>
            </a:r>
            <a:endParaRPr lang="es-ES_tradnl" b="1" dirty="0">
              <a:solidFill>
                <a:schemeClr val="accent2"/>
              </a:solidFill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884622" y="5949280"/>
            <a:ext cx="22875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 i="1" dirty="0">
                <a:solidFill>
                  <a:schemeClr val="accent2"/>
                </a:solidFill>
              </a:rPr>
              <a:t>Relación estructura-función</a:t>
            </a:r>
            <a:endParaRPr lang="es-ES_tradnl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xplorar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4" y="894901"/>
            <a:ext cx="2735535" cy="5645599"/>
          </a:xfrm>
          <a:prstGeom prst="rect">
            <a:avLst/>
          </a:prstGeom>
          <a:noFill/>
        </p:spPr>
      </p:pic>
      <p:pic>
        <p:nvPicPr>
          <p:cNvPr id="19459" name="Picture 3" descr="Explorar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416" y="443706"/>
            <a:ext cx="1983005" cy="6096794"/>
          </a:xfrm>
          <a:prstGeom prst="rect">
            <a:avLst/>
          </a:prstGeom>
          <a:noFill/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555875" y="260350"/>
            <a:ext cx="398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b="1">
                <a:solidFill>
                  <a:schemeClr val="accent2"/>
                </a:solidFill>
              </a:rPr>
              <a:t>AGONISTAS NORADRENÉRGICOS</a:t>
            </a:r>
            <a:endParaRPr lang="es-ES_tradnl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xplorar0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150" y="333375"/>
            <a:ext cx="6419850" cy="6230938"/>
          </a:xfrm>
          <a:prstGeom prst="rect">
            <a:avLst/>
          </a:prstGeom>
          <a:noFill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1628775"/>
            <a:ext cx="27003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 b="1">
                <a:solidFill>
                  <a:schemeClr val="accent2"/>
                </a:solidFill>
              </a:rPr>
              <a:t>AGONISTAS NORADRENÉRGICOS: usos clínicos</a:t>
            </a:r>
            <a:endParaRPr lang="es-ES_tradnl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xplorar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827" y="765175"/>
            <a:ext cx="2633073" cy="5760169"/>
          </a:xfrm>
          <a:prstGeom prst="rect">
            <a:avLst/>
          </a:prstGeom>
          <a:noFill/>
        </p:spPr>
      </p:pic>
      <p:pic>
        <p:nvPicPr>
          <p:cNvPr id="17411" name="Picture 3" descr="Explorar0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49265"/>
            <a:ext cx="2304256" cy="6429022"/>
          </a:xfrm>
          <a:prstGeom prst="rect">
            <a:avLst/>
          </a:prstGeom>
          <a:noFill/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827584" y="182562"/>
            <a:ext cx="445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chemeClr val="accent2"/>
                </a:solidFill>
              </a:rPr>
              <a:t>ANTAGONISTAS NORADRENÉRGICOS</a:t>
            </a:r>
            <a:endParaRPr lang="es-ES_tradnl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xplorar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263" y="1104900"/>
            <a:ext cx="7702550" cy="4845050"/>
          </a:xfrm>
          <a:prstGeom prst="rect">
            <a:avLst/>
          </a:prstGeom>
          <a:noFill/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55875" y="260350"/>
            <a:ext cx="4527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AR" b="1">
                <a:solidFill>
                  <a:schemeClr val="accent2"/>
                </a:solidFill>
              </a:rPr>
              <a:t>ANTAGONISTAS NORADRENÉRGICOS:</a:t>
            </a:r>
          </a:p>
          <a:p>
            <a:pPr algn="ctr"/>
            <a:r>
              <a:rPr lang="es-AR" b="1">
                <a:solidFill>
                  <a:schemeClr val="accent2"/>
                </a:solidFill>
              </a:rPr>
              <a:t>Usos clínicos</a:t>
            </a:r>
            <a:endParaRPr lang="es-ES_tradnl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1239838" y="568325"/>
            <a:ext cx="35147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>
                <a:solidFill>
                  <a:schemeClr val="accent2"/>
                </a:solidFill>
              </a:rPr>
              <a:t>ANESTÉSICOS:</a:t>
            </a:r>
          </a:p>
          <a:p>
            <a:pPr>
              <a:buFontTx/>
              <a:buChar char="•"/>
            </a:pPr>
            <a:r>
              <a:rPr lang="es-ES">
                <a:solidFill>
                  <a:schemeClr val="accent2"/>
                </a:solidFill>
              </a:rPr>
              <a:t>Evitar ansiedad</a:t>
            </a:r>
          </a:p>
          <a:p>
            <a:pPr>
              <a:buFontTx/>
              <a:buChar char="•"/>
            </a:pPr>
            <a:r>
              <a:rPr lang="es-ES">
                <a:solidFill>
                  <a:schemeClr val="accent2"/>
                </a:solidFill>
              </a:rPr>
              <a:t>Relajar músculos</a:t>
            </a:r>
          </a:p>
          <a:p>
            <a:pPr>
              <a:buFontTx/>
              <a:buChar char="•"/>
            </a:pPr>
            <a:r>
              <a:rPr lang="es-ES">
                <a:solidFill>
                  <a:schemeClr val="accent2"/>
                </a:solidFill>
              </a:rPr>
              <a:t>Prevenir trastornos respiratorios</a:t>
            </a:r>
          </a:p>
          <a:p>
            <a:pPr>
              <a:buFontTx/>
              <a:buChar char="•"/>
            </a:pPr>
            <a:r>
              <a:rPr lang="es-ES">
                <a:solidFill>
                  <a:schemeClr val="accent2"/>
                </a:solidFill>
              </a:rPr>
              <a:t>Antinociceptivo</a:t>
            </a:r>
          </a:p>
          <a:p>
            <a:pPr>
              <a:buFontTx/>
              <a:buChar char="•"/>
            </a:pPr>
            <a:r>
              <a:rPr lang="es-ES">
                <a:solidFill>
                  <a:schemeClr val="accent2"/>
                </a:solidFill>
              </a:rPr>
              <a:t>Prevenir náuseas</a:t>
            </a:r>
          </a:p>
          <a:p>
            <a:pPr>
              <a:buFontTx/>
              <a:buChar char="•"/>
            </a:pPr>
            <a:r>
              <a:rPr lang="es-ES">
                <a:solidFill>
                  <a:schemeClr val="accent2"/>
                </a:solidFill>
              </a:rPr>
              <a:t>Hipnótico</a:t>
            </a:r>
          </a:p>
          <a:p>
            <a:endParaRPr lang="es-ES">
              <a:solidFill>
                <a:schemeClr val="accent2"/>
              </a:solidFill>
            </a:endParaRP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1619250" y="3268663"/>
            <a:ext cx="5949950" cy="3762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INDUCCIÓN </a:t>
            </a:r>
            <a:r>
              <a:rPr lang="es-ES">
                <a:sym typeface="Wingdings" pitchFamily="2" charset="2"/>
              </a:rPr>
              <a:t> MANTENIMIENTO  RECUPERACIÓN</a:t>
            </a:r>
            <a:endParaRPr lang="es-ES"/>
          </a:p>
        </p:txBody>
      </p:sp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1403350" y="4581525"/>
            <a:ext cx="3460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Estados: 1. analgesia</a:t>
            </a:r>
          </a:p>
          <a:p>
            <a:r>
              <a:rPr lang="es-ES"/>
              <a:t>               2. Excitación</a:t>
            </a:r>
          </a:p>
          <a:p>
            <a:r>
              <a:rPr lang="es-ES"/>
              <a:t>               3. Anestesia quirúrgica</a:t>
            </a:r>
          </a:p>
          <a:p>
            <a:r>
              <a:rPr lang="es-ES"/>
              <a:t>               4. Parálisis medular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animBg="1"/>
      <p:bldP spid="11059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0" y="260350"/>
            <a:ext cx="614045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87313" y="2655888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/>
              <a:t>Anestesia</a:t>
            </a:r>
            <a:endParaRPr lang="es-ES_tradn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311150" y="233363"/>
            <a:ext cx="27749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200" b="1"/>
              <a:t>SINAPSIS QUÍMICA</a:t>
            </a:r>
            <a:endParaRPr lang="es-ES" altLang="es-ES" sz="2200" b="1"/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9"/>
          <a:stretch>
            <a:fillRect/>
          </a:stretch>
        </p:blipFill>
        <p:spPr bwMode="auto">
          <a:xfrm>
            <a:off x="207963" y="1808163"/>
            <a:ext cx="188912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5"/>
          <a:stretch>
            <a:fillRect/>
          </a:stretch>
        </p:blipFill>
        <p:spPr bwMode="auto">
          <a:xfrm>
            <a:off x="2457450" y="2259013"/>
            <a:ext cx="21701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6"/>
          <a:stretch>
            <a:fillRect/>
          </a:stretch>
        </p:blipFill>
        <p:spPr bwMode="auto">
          <a:xfrm>
            <a:off x="4792663" y="2303463"/>
            <a:ext cx="1939925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1"/>
          <a:stretch>
            <a:fillRect/>
          </a:stretch>
        </p:blipFill>
        <p:spPr bwMode="auto">
          <a:xfrm>
            <a:off x="6902450" y="2303463"/>
            <a:ext cx="1900238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 Box 10"/>
          <p:cNvSpPr txBox="1">
            <a:spLocks noChangeArrowheads="1"/>
          </p:cNvSpPr>
          <p:nvPr/>
        </p:nvSpPr>
        <p:spPr bwMode="auto">
          <a:xfrm>
            <a:off x="117475" y="4733925"/>
            <a:ext cx="2114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1- Síntesis 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    almacenamiento</a:t>
            </a:r>
          </a:p>
        </p:txBody>
      </p:sp>
      <p:sp>
        <p:nvSpPr>
          <p:cNvPr id="41992" name="Text Box 11"/>
          <p:cNvSpPr txBox="1">
            <a:spLocks noChangeArrowheads="1"/>
          </p:cNvSpPr>
          <p:nvPr/>
        </p:nvSpPr>
        <p:spPr bwMode="auto">
          <a:xfrm>
            <a:off x="2636838" y="4733925"/>
            <a:ext cx="150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2- Liberación</a:t>
            </a:r>
          </a:p>
        </p:txBody>
      </p:sp>
      <p:sp>
        <p:nvSpPr>
          <p:cNvPr id="41993" name="Text Box 12"/>
          <p:cNvSpPr txBox="1">
            <a:spLocks noChangeArrowheads="1"/>
          </p:cNvSpPr>
          <p:nvPr/>
        </p:nvSpPr>
        <p:spPr bwMode="auto">
          <a:xfrm>
            <a:off x="4527550" y="4733925"/>
            <a:ext cx="249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3- Efecto postsináptico</a:t>
            </a:r>
          </a:p>
        </p:txBody>
      </p:sp>
      <p:sp>
        <p:nvSpPr>
          <p:cNvPr id="41994" name="Text Box 13"/>
          <p:cNvSpPr txBox="1">
            <a:spLocks noChangeArrowheads="1"/>
          </p:cNvSpPr>
          <p:nvPr/>
        </p:nvSpPr>
        <p:spPr bwMode="auto">
          <a:xfrm>
            <a:off x="7081838" y="4733925"/>
            <a:ext cx="1873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4- Degradación,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     recaptación</a:t>
            </a:r>
          </a:p>
        </p:txBody>
      </p:sp>
      <p:sp>
        <p:nvSpPr>
          <p:cNvPr id="41995" name="Text Box 14"/>
          <p:cNvSpPr txBox="1">
            <a:spLocks noChangeArrowheads="1"/>
          </p:cNvSpPr>
          <p:nvPr/>
        </p:nvSpPr>
        <p:spPr bwMode="auto">
          <a:xfrm>
            <a:off x="293688" y="996950"/>
            <a:ext cx="55800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200"/>
              <a:t>Comunicación mediante neurotransmisores</a:t>
            </a:r>
          </a:p>
        </p:txBody>
      </p:sp>
    </p:spTree>
    <p:extLst>
      <p:ext uri="{BB962C8B-B14F-4D97-AF65-F5344CB8AC3E}">
        <p14:creationId xmlns:p14="http://schemas.microsoft.com/office/powerpoint/2010/main" val="367201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447675" y="280988"/>
            <a:ext cx="2835275" cy="2024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Medicación preanestésica</a:t>
            </a:r>
          </a:p>
          <a:p>
            <a:pPr>
              <a:buFontTx/>
              <a:buChar char="•"/>
            </a:pPr>
            <a:r>
              <a:rPr lang="es-ES" i="1"/>
              <a:t>Anticolinérgicos</a:t>
            </a:r>
          </a:p>
          <a:p>
            <a:pPr>
              <a:buFontTx/>
              <a:buChar char="•"/>
            </a:pPr>
            <a:r>
              <a:rPr lang="es-ES" i="1"/>
              <a:t>Antieméticos</a:t>
            </a:r>
          </a:p>
          <a:p>
            <a:pPr>
              <a:buFontTx/>
              <a:buChar char="•"/>
            </a:pPr>
            <a:r>
              <a:rPr lang="es-ES" i="1"/>
              <a:t>Antihistamínicos</a:t>
            </a:r>
          </a:p>
          <a:p>
            <a:pPr>
              <a:buFontTx/>
              <a:buChar char="•"/>
            </a:pPr>
            <a:r>
              <a:rPr lang="es-ES" i="1"/>
              <a:t>Barbitúricos</a:t>
            </a:r>
          </a:p>
          <a:p>
            <a:pPr>
              <a:buFontTx/>
              <a:buChar char="•"/>
            </a:pPr>
            <a:r>
              <a:rPr lang="es-ES" i="1"/>
              <a:t>BZP</a:t>
            </a:r>
          </a:p>
          <a:p>
            <a:pPr>
              <a:buFontTx/>
              <a:buChar char="•"/>
            </a:pPr>
            <a:r>
              <a:rPr lang="es-ES" i="1"/>
              <a:t>Opioides</a:t>
            </a:r>
          </a:p>
        </p:txBody>
      </p: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3032125" y="2773363"/>
            <a:ext cx="2518638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dirty="0"/>
              <a:t>Relajantes musculares</a:t>
            </a:r>
          </a:p>
          <a:p>
            <a:pPr>
              <a:buFontTx/>
              <a:buChar char="•"/>
            </a:pPr>
            <a:r>
              <a:rPr lang="es-ES" i="1" dirty="0" err="1"/>
              <a:t>Atracurio</a:t>
            </a:r>
            <a:endParaRPr lang="es-ES" i="1" dirty="0"/>
          </a:p>
          <a:p>
            <a:pPr>
              <a:buFontTx/>
              <a:buChar char="•"/>
            </a:pPr>
            <a:r>
              <a:rPr lang="es-ES" i="1" dirty="0" err="1"/>
              <a:t>Succinilcolina</a:t>
            </a:r>
            <a:endParaRPr lang="es-ES" i="1" dirty="0"/>
          </a:p>
          <a:p>
            <a:pPr>
              <a:buFontTx/>
              <a:buChar char="•"/>
            </a:pPr>
            <a:r>
              <a:rPr lang="es-ES" i="1" dirty="0" err="1"/>
              <a:t>Vecuronio</a:t>
            </a:r>
            <a:endParaRPr lang="es-ES" i="1" dirty="0"/>
          </a:p>
          <a:p>
            <a:pPr>
              <a:buFontTx/>
              <a:buChar char="•"/>
            </a:pPr>
            <a:r>
              <a:rPr lang="es-ES" i="1" dirty="0" err="1"/>
              <a:t>Pancuronio</a:t>
            </a:r>
            <a:endParaRPr lang="es-ES" i="1" dirty="0"/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5913438" y="4365625"/>
            <a:ext cx="2746375" cy="2024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Anestésicos locales</a:t>
            </a:r>
          </a:p>
          <a:p>
            <a:r>
              <a:rPr lang="es-ES"/>
              <a:t>(</a:t>
            </a:r>
            <a:r>
              <a:rPr lang="es-ES" sz="1400"/>
              <a:t>canales Na+, vasoconstricción</a:t>
            </a:r>
            <a:r>
              <a:rPr lang="es-ES"/>
              <a:t>)</a:t>
            </a:r>
          </a:p>
          <a:p>
            <a:pPr>
              <a:buFontTx/>
              <a:buChar char="•"/>
            </a:pPr>
            <a:r>
              <a:rPr lang="es-ES" i="1"/>
              <a:t>Bupicavaína</a:t>
            </a:r>
          </a:p>
          <a:p>
            <a:pPr>
              <a:buFontTx/>
              <a:buChar char="•"/>
            </a:pPr>
            <a:r>
              <a:rPr lang="es-ES" i="1"/>
              <a:t>Lidocaína</a:t>
            </a:r>
          </a:p>
          <a:p>
            <a:pPr>
              <a:buFontTx/>
              <a:buChar char="•"/>
            </a:pPr>
            <a:r>
              <a:rPr lang="es-ES" i="1"/>
              <a:t>Procaína</a:t>
            </a:r>
          </a:p>
          <a:p>
            <a:pPr>
              <a:buFontTx/>
              <a:buChar char="•"/>
            </a:pPr>
            <a:r>
              <a:rPr lang="es-ES" i="1"/>
              <a:t>Tetracaína</a:t>
            </a:r>
          </a:p>
          <a:p>
            <a:pPr>
              <a:buFontTx/>
              <a:buChar char="•"/>
            </a:pPr>
            <a:r>
              <a:rPr lang="es-ES" i="1"/>
              <a:t>Cocaína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5" grpId="0" animBg="1"/>
      <p:bldP spid="1126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7313" y="2655888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/>
              <a:t>Anestesia</a:t>
            </a:r>
            <a:endParaRPr lang="es-ES_tradnl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341438"/>
            <a:ext cx="7269163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9338" y="0"/>
            <a:ext cx="4506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03213" y="1144588"/>
            <a:ext cx="172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/>
              <a:t>Anestesia local</a:t>
            </a:r>
            <a:endParaRPr lang="es-ES_tradn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3419475" y="331788"/>
            <a:ext cx="279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b="1"/>
              <a:t>Anestesia general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1924050" y="1573213"/>
            <a:ext cx="22161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/>
              <a:t>INHALATORIA</a:t>
            </a:r>
          </a:p>
          <a:p>
            <a:r>
              <a:rPr lang="es-ES" sz="2400"/>
              <a:t>Enflurano</a:t>
            </a:r>
          </a:p>
          <a:p>
            <a:r>
              <a:rPr lang="es-ES" sz="2400"/>
              <a:t>Halotano</a:t>
            </a:r>
          </a:p>
          <a:p>
            <a:r>
              <a:rPr lang="es-ES" sz="2400"/>
              <a:t>Isoflurano</a:t>
            </a:r>
          </a:p>
          <a:p>
            <a:r>
              <a:rPr lang="es-ES" sz="2400"/>
              <a:t>Metoxiflurano</a:t>
            </a:r>
          </a:p>
          <a:p>
            <a:r>
              <a:rPr lang="es-ES" sz="2400"/>
              <a:t>Óxido nitroso</a:t>
            </a:r>
          </a:p>
          <a:p>
            <a:r>
              <a:rPr lang="es-ES" sz="2400"/>
              <a:t>Sevoflurano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5230813" y="1582738"/>
            <a:ext cx="250983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/>
              <a:t>ENDOVENOSA</a:t>
            </a:r>
          </a:p>
          <a:p>
            <a:r>
              <a:rPr lang="es-ES" sz="2400"/>
              <a:t>Barbitúricos</a:t>
            </a:r>
          </a:p>
          <a:p>
            <a:r>
              <a:rPr lang="es-ES" sz="2400"/>
              <a:t>Benzodiazepinas</a:t>
            </a:r>
          </a:p>
          <a:p>
            <a:r>
              <a:rPr lang="es-ES" sz="2400"/>
              <a:t>Opioides</a:t>
            </a:r>
          </a:p>
          <a:p>
            <a:r>
              <a:rPr lang="es-ES" sz="2400"/>
              <a:t>Disociativos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7925" y="260350"/>
            <a:ext cx="6696075" cy="619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03213" y="857250"/>
            <a:ext cx="1676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/>
              <a:t>Anestesia: óxido nitroso vs halotano</a:t>
            </a:r>
            <a:endParaRPr lang="es-ES_tradnl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1311275" y="63500"/>
            <a:ext cx="2079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b="1"/>
              <a:t>HIPNOTICOS</a:t>
            </a: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684213" y="928688"/>
            <a:ext cx="2395537" cy="3671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b="1">
                <a:solidFill>
                  <a:schemeClr val="accent2"/>
                </a:solidFill>
              </a:rPr>
              <a:t>BZP</a:t>
            </a:r>
            <a:r>
              <a:rPr lang="es-ES" b="1"/>
              <a:t>: hipnóticos, ansiolíticos, relajantes, sedantes, anticonvulsivantes</a:t>
            </a:r>
          </a:p>
          <a:p>
            <a:pPr>
              <a:buFontTx/>
              <a:buChar char="•"/>
            </a:pPr>
            <a:r>
              <a:rPr lang="es-ES" i="1"/>
              <a:t>Alprazolam</a:t>
            </a:r>
          </a:p>
          <a:p>
            <a:pPr>
              <a:buFontTx/>
              <a:buChar char="•"/>
            </a:pPr>
            <a:r>
              <a:rPr lang="es-ES" i="1"/>
              <a:t>Clonazepam</a:t>
            </a:r>
          </a:p>
          <a:p>
            <a:pPr>
              <a:buFontTx/>
              <a:buChar char="•"/>
            </a:pPr>
            <a:r>
              <a:rPr lang="es-ES" i="1"/>
              <a:t>Diazepam</a:t>
            </a:r>
          </a:p>
          <a:p>
            <a:pPr>
              <a:buFontTx/>
              <a:buChar char="•"/>
            </a:pPr>
            <a:r>
              <a:rPr lang="es-ES" i="1"/>
              <a:t>Lorazepam</a:t>
            </a:r>
          </a:p>
          <a:p>
            <a:pPr>
              <a:buFontTx/>
              <a:buChar char="•"/>
            </a:pPr>
            <a:r>
              <a:rPr lang="es-ES" i="1"/>
              <a:t>Midazolam</a:t>
            </a:r>
          </a:p>
          <a:p>
            <a:pPr>
              <a:buFontTx/>
              <a:buChar char="•"/>
            </a:pPr>
            <a:r>
              <a:rPr lang="es-ES" i="1"/>
              <a:t>Triazolam</a:t>
            </a:r>
          </a:p>
          <a:p>
            <a:pPr>
              <a:buFontTx/>
              <a:buChar char="•"/>
            </a:pPr>
            <a:endParaRPr lang="es-ES" i="1"/>
          </a:p>
          <a:p>
            <a:pPr>
              <a:buFontTx/>
              <a:buChar char="•"/>
            </a:pPr>
            <a:r>
              <a:rPr lang="es-ES" i="1"/>
              <a:t>AntiBZP: flumazenil</a:t>
            </a: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3205163" y="908050"/>
            <a:ext cx="2395537" cy="1474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b="1">
                <a:solidFill>
                  <a:schemeClr val="accent2"/>
                </a:solidFill>
              </a:rPr>
              <a:t>Ansiolíticos no BZP</a:t>
            </a:r>
            <a:r>
              <a:rPr lang="es-ES" b="1"/>
              <a:t>: </a:t>
            </a:r>
          </a:p>
          <a:p>
            <a:pPr>
              <a:buFontTx/>
              <a:buChar char="•"/>
            </a:pPr>
            <a:r>
              <a:rPr lang="es-ES" i="1"/>
              <a:t>Buspirona</a:t>
            </a:r>
          </a:p>
          <a:p>
            <a:pPr>
              <a:buFontTx/>
              <a:buChar char="•"/>
            </a:pPr>
            <a:r>
              <a:rPr lang="es-ES" i="1"/>
              <a:t>Hidroxyzina</a:t>
            </a:r>
          </a:p>
          <a:p>
            <a:pPr>
              <a:buFontTx/>
              <a:buChar char="•"/>
            </a:pPr>
            <a:r>
              <a:rPr lang="es-ES" i="1"/>
              <a:t>Zolpidem</a:t>
            </a: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5797550" y="928688"/>
            <a:ext cx="2540000" cy="2024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b="1">
                <a:solidFill>
                  <a:schemeClr val="accent2"/>
                </a:solidFill>
              </a:rPr>
              <a:t>Barbitúricos</a:t>
            </a:r>
            <a:r>
              <a:rPr lang="es-ES" b="1"/>
              <a:t>: depresión SNC, inducción enzimática</a:t>
            </a:r>
          </a:p>
          <a:p>
            <a:pPr>
              <a:buFontTx/>
              <a:buChar char="•"/>
            </a:pPr>
            <a:r>
              <a:rPr lang="es-ES" i="1"/>
              <a:t>Amobarbital</a:t>
            </a:r>
          </a:p>
          <a:p>
            <a:pPr>
              <a:buFontTx/>
              <a:buChar char="•"/>
            </a:pPr>
            <a:r>
              <a:rPr lang="es-ES" i="1"/>
              <a:t>Fenobarbital</a:t>
            </a:r>
          </a:p>
          <a:p>
            <a:pPr>
              <a:buFontTx/>
              <a:buChar char="•"/>
            </a:pPr>
            <a:r>
              <a:rPr lang="es-ES" i="1"/>
              <a:t>Pentobarbital</a:t>
            </a:r>
          </a:p>
          <a:p>
            <a:pPr>
              <a:buFontTx/>
              <a:buChar char="•"/>
            </a:pPr>
            <a:r>
              <a:rPr lang="es-ES" i="1"/>
              <a:t>Secobarbital</a:t>
            </a:r>
          </a:p>
        </p:txBody>
      </p: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3184525" y="2636838"/>
            <a:ext cx="2395538" cy="1474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s-ES" b="1">
                <a:solidFill>
                  <a:schemeClr val="accent2"/>
                </a:solidFill>
              </a:rPr>
              <a:t>Sedantes no barbitúricos</a:t>
            </a:r>
            <a:r>
              <a:rPr lang="es-ES" b="1"/>
              <a:t>: </a:t>
            </a:r>
            <a:r>
              <a:rPr lang="es-ES" i="1"/>
              <a:t>Antihistamínicos</a:t>
            </a:r>
          </a:p>
          <a:p>
            <a:pPr>
              <a:buFontTx/>
              <a:buChar char="•"/>
            </a:pPr>
            <a:r>
              <a:rPr lang="es-ES" i="1"/>
              <a:t>Hidrato de cloral</a:t>
            </a:r>
          </a:p>
          <a:p>
            <a:pPr>
              <a:buFontTx/>
              <a:buChar char="•"/>
            </a:pPr>
            <a:r>
              <a:rPr lang="es-ES" i="1"/>
              <a:t>Etanol</a:t>
            </a:r>
          </a:p>
        </p:txBody>
      </p:sp>
      <p:pic>
        <p:nvPicPr>
          <p:cNvPr id="116746" name="Picture 10" descr="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0075" y="4005263"/>
            <a:ext cx="3463925" cy="2597150"/>
          </a:xfrm>
          <a:prstGeom prst="rect">
            <a:avLst/>
          </a:prstGeom>
          <a:noFill/>
        </p:spPr>
      </p:pic>
      <p:sp>
        <p:nvSpPr>
          <p:cNvPr id="116747" name="Text Box 11"/>
          <p:cNvSpPr txBox="1">
            <a:spLocks noChangeArrowheads="1"/>
          </p:cNvSpPr>
          <p:nvPr/>
        </p:nvSpPr>
        <p:spPr bwMode="auto">
          <a:xfrm>
            <a:off x="323850" y="4868863"/>
            <a:ext cx="41719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/>
              <a:t>Alkuh!: el espíritu del vino</a:t>
            </a:r>
          </a:p>
          <a:p>
            <a:r>
              <a:rPr lang="es-ES"/>
              <a:t>1 trago 0,02%</a:t>
            </a:r>
          </a:p>
          <a:p>
            <a:r>
              <a:rPr lang="es-ES"/>
              <a:t>20 tragos 0,6% y depresión respiratoria</a:t>
            </a:r>
          </a:p>
          <a:p>
            <a:r>
              <a:rPr lang="es-ES"/>
              <a:t>Deficiencia vitamínica y proteica</a:t>
            </a:r>
          </a:p>
          <a:p>
            <a:r>
              <a:rPr lang="es-ES"/>
              <a:t>Daño hepático</a:t>
            </a:r>
          </a:p>
          <a:p>
            <a:r>
              <a:rPr lang="es-ES"/>
              <a:t>Teratogénesis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700213"/>
            <a:ext cx="53594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958975" y="350838"/>
            <a:ext cx="160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400"/>
              <a:t>Hipnóticos</a:t>
            </a:r>
            <a:endParaRPr lang="es-ES_tradnl" sz="2400"/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6288" y="620713"/>
            <a:ext cx="28543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1725" y="0"/>
            <a:ext cx="4400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31775" y="1144588"/>
            <a:ext cx="158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/>
              <a:t>Vías del dolor</a:t>
            </a:r>
            <a:endParaRPr lang="es-ES_tradnl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44563"/>
            <a:ext cx="3241675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987800" y="1109663"/>
            <a:ext cx="28352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>
                <a:solidFill>
                  <a:schemeClr val="bg1"/>
                </a:solidFill>
              </a:rPr>
              <a:t>Corteza somatosensorial</a:t>
            </a:r>
          </a:p>
          <a:p>
            <a:endParaRPr lang="es-AR">
              <a:solidFill>
                <a:schemeClr val="bg1"/>
              </a:solidFill>
            </a:endParaRPr>
          </a:p>
          <a:p>
            <a:r>
              <a:rPr lang="es-AR">
                <a:solidFill>
                  <a:schemeClr val="bg1"/>
                </a:solidFill>
              </a:rPr>
              <a:t>Área límbica y corteza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4003675" y="2390775"/>
            <a:ext cx="2819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>
                <a:solidFill>
                  <a:schemeClr val="bg1"/>
                </a:solidFill>
              </a:rPr>
              <a:t>Complejos talámicos</a:t>
            </a:r>
          </a:p>
          <a:p>
            <a:endParaRPr lang="es-AR">
              <a:solidFill>
                <a:schemeClr val="bg1"/>
              </a:solidFill>
            </a:endParaRPr>
          </a:p>
          <a:p>
            <a:endParaRPr lang="es-AR">
              <a:solidFill>
                <a:schemeClr val="bg1"/>
              </a:solidFill>
            </a:endParaRPr>
          </a:p>
          <a:p>
            <a:r>
              <a:rPr lang="es-AR">
                <a:solidFill>
                  <a:schemeClr val="bg1"/>
                </a:solidFill>
              </a:rPr>
              <a:t>Área gris periacueductal</a:t>
            </a: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4003675" y="3395663"/>
            <a:ext cx="3124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>
                <a:solidFill>
                  <a:srgbClr val="FF0066"/>
                </a:solidFill>
              </a:rPr>
              <a:t>Tracto paleoespinotalámico</a:t>
            </a:r>
          </a:p>
          <a:p>
            <a:endParaRPr lang="es-AR">
              <a:solidFill>
                <a:schemeClr val="bg1"/>
              </a:solidFill>
            </a:endParaRPr>
          </a:p>
          <a:p>
            <a:endParaRPr lang="es-AR">
              <a:solidFill>
                <a:schemeClr val="bg1"/>
              </a:solidFill>
            </a:endParaRPr>
          </a:p>
          <a:p>
            <a:r>
              <a:rPr lang="es-AR">
                <a:solidFill>
                  <a:schemeClr val="folHlink"/>
                </a:solidFill>
              </a:rPr>
              <a:t>Tracto neoespinotalámico</a:t>
            </a: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4003675" y="4462463"/>
            <a:ext cx="36576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>
                <a:solidFill>
                  <a:schemeClr val="accent2"/>
                </a:solidFill>
              </a:rPr>
              <a:t>Núcleos del rafe y otros</a:t>
            </a:r>
          </a:p>
          <a:p>
            <a:endParaRPr lang="es-AR">
              <a:solidFill>
                <a:schemeClr val="accent2"/>
              </a:solidFill>
            </a:endParaRPr>
          </a:p>
          <a:p>
            <a:r>
              <a:rPr lang="es-AR">
                <a:solidFill>
                  <a:schemeClr val="accent2"/>
                </a:solidFill>
              </a:rPr>
              <a:t>Funículo dorsolateral</a:t>
            </a:r>
          </a:p>
          <a:p>
            <a:endParaRPr lang="es-AR">
              <a:solidFill>
                <a:schemeClr val="accent2"/>
              </a:solidFill>
            </a:endParaRPr>
          </a:p>
          <a:p>
            <a:endParaRPr lang="es-AR">
              <a:solidFill>
                <a:schemeClr val="accent2"/>
              </a:solidFill>
            </a:endParaRPr>
          </a:p>
          <a:p>
            <a:r>
              <a:rPr lang="es-AR">
                <a:solidFill>
                  <a:schemeClr val="accent2"/>
                </a:solidFill>
              </a:rPr>
              <a:t>Estímulo doloroso </a:t>
            </a:r>
          </a:p>
          <a:p>
            <a:r>
              <a:rPr lang="es-AR">
                <a:solidFill>
                  <a:schemeClr val="accent2"/>
                </a:solidFill>
              </a:rPr>
              <a:t>entra por fibras</a:t>
            </a:r>
          </a:p>
          <a:p>
            <a:r>
              <a:rPr lang="es-AR">
                <a:solidFill>
                  <a:schemeClr val="accent2"/>
                </a:solidFill>
              </a:rPr>
              <a:t>A</a:t>
            </a:r>
            <a:r>
              <a:rPr lang="es-AR">
                <a:solidFill>
                  <a:schemeClr val="accent2"/>
                </a:solidFill>
                <a:sym typeface="Symbol" pitchFamily="18" charset="2"/>
              </a:rPr>
              <a:t> </a:t>
            </a:r>
            <a:r>
              <a:rPr lang="es-AR">
                <a:solidFill>
                  <a:schemeClr val="accent2"/>
                </a:solidFill>
              </a:rPr>
              <a:t>y C (aferentes)</a:t>
            </a:r>
          </a:p>
        </p:txBody>
      </p:sp>
      <p:grpSp>
        <p:nvGrpSpPr>
          <p:cNvPr id="73735" name="Group 7"/>
          <p:cNvGrpSpPr>
            <a:grpSpLocks/>
          </p:cNvGrpSpPr>
          <p:nvPr/>
        </p:nvGrpSpPr>
        <p:grpSpPr bwMode="auto">
          <a:xfrm>
            <a:off x="4114800" y="1355725"/>
            <a:ext cx="5029200" cy="1952625"/>
            <a:chOff x="2592" y="710"/>
            <a:chExt cx="3168" cy="1230"/>
          </a:xfrm>
        </p:grpSpPr>
        <p:sp>
          <p:nvSpPr>
            <p:cNvPr id="73736" name="Text Box 8"/>
            <p:cNvSpPr txBox="1">
              <a:spLocks noChangeArrowheads="1"/>
            </p:cNvSpPr>
            <p:nvPr/>
          </p:nvSpPr>
          <p:spPr bwMode="auto">
            <a:xfrm>
              <a:off x="2592" y="710"/>
              <a:ext cx="3168" cy="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s-AR" sz="1900">
                  <a:solidFill>
                    <a:srgbClr val="FF9933"/>
                  </a:solidFill>
                </a:rPr>
                <a:t>Discriminación sensorial del dolor</a:t>
              </a:r>
            </a:p>
            <a:p>
              <a:endParaRPr lang="es-AR" sz="1900">
                <a:solidFill>
                  <a:srgbClr val="FF9933"/>
                </a:solidFill>
              </a:endParaRPr>
            </a:p>
            <a:p>
              <a:r>
                <a:rPr lang="es-AR" sz="1900">
                  <a:solidFill>
                    <a:srgbClr val="FF9933"/>
                  </a:solidFill>
                </a:rPr>
                <a:t>Componentes afectivos del dolor (subjetivo)</a:t>
              </a:r>
            </a:p>
          </p:txBody>
        </p:sp>
        <p:sp>
          <p:nvSpPr>
            <p:cNvPr id="73737" name="Text Box 9"/>
            <p:cNvSpPr txBox="1">
              <a:spLocks noChangeArrowheads="1"/>
            </p:cNvSpPr>
            <p:nvPr/>
          </p:nvSpPr>
          <p:spPr bwMode="auto">
            <a:xfrm>
              <a:off x="2592" y="1536"/>
              <a:ext cx="202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AR">
                  <a:solidFill>
                    <a:srgbClr val="FF9933"/>
                  </a:solidFill>
                </a:rPr>
                <a:t>Sensación de dolor  (objetivo)</a:t>
              </a:r>
              <a:endParaRPr lang="en-US">
                <a:solidFill>
                  <a:srgbClr val="FF9933"/>
                </a:solidFill>
              </a:endParaRPr>
            </a:p>
            <a:p>
              <a:endParaRPr lang="en-US"/>
            </a:p>
          </p:txBody>
        </p:sp>
      </p:grp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6172200" y="5638800"/>
            <a:ext cx="2895600" cy="1200150"/>
          </a:xfrm>
          <a:prstGeom prst="rect">
            <a:avLst/>
          </a:prstGeom>
          <a:solidFill>
            <a:schemeClr val="bg1"/>
          </a:solidFill>
          <a:ln w="9525">
            <a:solidFill>
              <a:srgbClr val="FF99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>
                <a:solidFill>
                  <a:srgbClr val="FF9933"/>
                </a:solidFill>
              </a:rPr>
              <a:t>              DOLOR </a:t>
            </a:r>
          </a:p>
          <a:p>
            <a:r>
              <a:rPr lang="es-AR">
                <a:solidFill>
                  <a:srgbClr val="FF9933"/>
                </a:solidFill>
              </a:rPr>
              <a:t>SOMÁTICO Y VISCERAL</a:t>
            </a:r>
          </a:p>
          <a:p>
            <a:r>
              <a:rPr lang="es-AR">
                <a:solidFill>
                  <a:srgbClr val="FF9933"/>
                </a:solidFill>
              </a:rPr>
              <a:t>  punzante            sordo</a:t>
            </a:r>
          </a:p>
          <a:p>
            <a:r>
              <a:rPr lang="es-AR">
                <a:solidFill>
                  <a:srgbClr val="FF9933"/>
                </a:solidFill>
              </a:rPr>
              <a:t>       A</a:t>
            </a:r>
            <a:r>
              <a:rPr lang="es-AR">
                <a:solidFill>
                  <a:srgbClr val="FF9933"/>
                </a:solidFill>
                <a:sym typeface="Symbol" pitchFamily="18" charset="2"/>
              </a:rPr>
              <a:t>                     C</a:t>
            </a:r>
            <a:endParaRPr lang="es-AR">
              <a:solidFill>
                <a:srgbClr val="FF9933"/>
              </a:solidFill>
            </a:endParaRP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 rot="16200000">
            <a:off x="-486568" y="3305968"/>
            <a:ext cx="1949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800" b="1">
                <a:solidFill>
                  <a:srgbClr val="CCFF66"/>
                </a:solidFill>
                <a:latin typeface="Arial Rounded MT Bold" pitchFamily="34" charset="0"/>
              </a:rPr>
              <a:t>OPIOIDES</a:t>
            </a:r>
            <a:endParaRPr lang="en-US" sz="2800" b="1">
              <a:solidFill>
                <a:srgbClr val="CCFF66"/>
              </a:solidFill>
              <a:latin typeface="Arial Rounded MT Bold" pitchFamily="34" charset="0"/>
            </a:endParaRP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6934200" y="3657600"/>
            <a:ext cx="1962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>
                <a:solidFill>
                  <a:schemeClr val="bg1"/>
                </a:solidFill>
              </a:rPr>
              <a:t>         VÍAS</a:t>
            </a:r>
          </a:p>
          <a:p>
            <a:r>
              <a:rPr lang="es-AR">
                <a:solidFill>
                  <a:schemeClr val="bg1"/>
                </a:solidFill>
              </a:rPr>
              <a:t> ASCENDENTES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6940550" y="4921250"/>
            <a:ext cx="212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>
                <a:solidFill>
                  <a:srgbClr val="3399FF"/>
                </a:solidFill>
              </a:rPr>
              <a:t>         VÍAS</a:t>
            </a:r>
          </a:p>
          <a:p>
            <a:r>
              <a:rPr lang="es-AR">
                <a:solidFill>
                  <a:srgbClr val="3399FF"/>
                </a:solidFill>
              </a:rPr>
              <a:t> DESCENDENTES</a:t>
            </a:r>
            <a:endParaRPr lang="en-US">
              <a:solidFill>
                <a:srgbClr val="3399FF"/>
              </a:solidFill>
            </a:endParaRPr>
          </a:p>
        </p:txBody>
      </p:sp>
      <p:sp>
        <p:nvSpPr>
          <p:cNvPr id="73742" name="AutoShape 14"/>
          <p:cNvSpPr>
            <a:spLocks/>
          </p:cNvSpPr>
          <p:nvPr/>
        </p:nvSpPr>
        <p:spPr bwMode="auto">
          <a:xfrm>
            <a:off x="6858000" y="3276600"/>
            <a:ext cx="76200" cy="1524000"/>
          </a:xfrm>
          <a:prstGeom prst="rightBracket">
            <a:avLst>
              <a:gd name="adj" fmla="val 166667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3743" name="AutoShape 15"/>
          <p:cNvSpPr>
            <a:spLocks/>
          </p:cNvSpPr>
          <p:nvPr/>
        </p:nvSpPr>
        <p:spPr bwMode="auto">
          <a:xfrm>
            <a:off x="6858000" y="4953000"/>
            <a:ext cx="76200" cy="533400"/>
          </a:xfrm>
          <a:prstGeom prst="rightBracket">
            <a:avLst>
              <a:gd name="adj" fmla="val 58333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4618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chemeClr val="accent2"/>
                </a:solidFill>
              </a:rPr>
              <a:t>VÍAS DE TRANSMISIÓN DEL DOLOR</a:t>
            </a:r>
            <a:endParaRPr lang="es-ES" sz="2000" b="1">
              <a:solidFill>
                <a:schemeClr val="accent2"/>
              </a:solidFill>
            </a:endParaRPr>
          </a:p>
        </p:txBody>
      </p:sp>
      <p:sp>
        <p:nvSpPr>
          <p:cNvPr id="73745" name="Line 17"/>
          <p:cNvSpPr>
            <a:spLocks noChangeShapeType="1"/>
          </p:cNvSpPr>
          <p:nvPr/>
        </p:nvSpPr>
        <p:spPr bwMode="auto">
          <a:xfrm>
            <a:off x="179388" y="762000"/>
            <a:ext cx="88201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8" grpId="0" animBg="1"/>
      <p:bldP spid="7373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" y="2719388"/>
            <a:ext cx="1905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8700" y="2871788"/>
            <a:ext cx="19050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92100" y="4395788"/>
            <a:ext cx="1657350" cy="45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400"/>
              <a:t>AMAPOLA</a:t>
            </a:r>
            <a:endParaRPr lang="en-US" sz="2400"/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340100" y="4395788"/>
            <a:ext cx="944563" cy="45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400"/>
              <a:t>OPIO</a:t>
            </a:r>
            <a:endParaRPr lang="en-US" sz="2400"/>
          </a:p>
        </p:txBody>
      </p:sp>
      <p:sp>
        <p:nvSpPr>
          <p:cNvPr id="67590" name="AutoShape 6"/>
          <p:cNvSpPr>
            <a:spLocks noChangeArrowheads="1"/>
          </p:cNvSpPr>
          <p:nvPr/>
        </p:nvSpPr>
        <p:spPr bwMode="auto">
          <a:xfrm>
            <a:off x="2425700" y="3605213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67591" name="AutoShape 7"/>
          <p:cNvSpPr>
            <a:spLocks noChangeArrowheads="1"/>
          </p:cNvSpPr>
          <p:nvPr/>
        </p:nvSpPr>
        <p:spPr bwMode="auto">
          <a:xfrm>
            <a:off x="5397500" y="3633788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6616700" y="3633788"/>
            <a:ext cx="1589088" cy="45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400"/>
              <a:t>MORFINA</a:t>
            </a:r>
            <a:endParaRPr lang="en-US" sz="2400"/>
          </a:p>
        </p:txBody>
      </p:sp>
      <p:grpSp>
        <p:nvGrpSpPr>
          <p:cNvPr id="67593" name="Group 9"/>
          <p:cNvGrpSpPr>
            <a:grpSpLocks/>
          </p:cNvGrpSpPr>
          <p:nvPr/>
        </p:nvGrpSpPr>
        <p:grpSpPr bwMode="auto">
          <a:xfrm>
            <a:off x="6083300" y="1516063"/>
            <a:ext cx="2755900" cy="1951037"/>
            <a:chOff x="3936" y="778"/>
            <a:chExt cx="1736" cy="1229"/>
          </a:xfrm>
        </p:grpSpPr>
        <p:sp>
          <p:nvSpPr>
            <p:cNvPr id="67594" name="AutoShape 10"/>
            <p:cNvSpPr>
              <a:spLocks noChangeArrowheads="1"/>
            </p:cNvSpPr>
            <p:nvPr/>
          </p:nvSpPr>
          <p:spPr bwMode="auto">
            <a:xfrm>
              <a:off x="4608" y="1392"/>
              <a:ext cx="306" cy="615"/>
            </a:xfrm>
            <a:prstGeom prst="upArrow">
              <a:avLst>
                <a:gd name="adj1" fmla="val 50000"/>
                <a:gd name="adj2" fmla="val 50245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67595" name="Text Box 11"/>
            <p:cNvSpPr txBox="1">
              <a:spLocks noChangeArrowheads="1"/>
            </p:cNvSpPr>
            <p:nvPr/>
          </p:nvSpPr>
          <p:spPr bwMode="auto">
            <a:xfrm>
              <a:off x="3936" y="778"/>
              <a:ext cx="1736" cy="518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AR" sz="2400"/>
                <a:t>     DERIVADOS </a:t>
              </a:r>
            </a:p>
            <a:p>
              <a:r>
                <a:rPr lang="es-AR" sz="2400"/>
                <a:t>SEMISINTÉTICOS</a:t>
              </a:r>
              <a:endParaRPr lang="en-US" sz="2400"/>
            </a:p>
          </p:txBody>
        </p:sp>
      </p:grpSp>
      <p:grpSp>
        <p:nvGrpSpPr>
          <p:cNvPr id="67596" name="Group 12"/>
          <p:cNvGrpSpPr>
            <a:grpSpLocks/>
          </p:cNvGrpSpPr>
          <p:nvPr/>
        </p:nvGrpSpPr>
        <p:grpSpPr bwMode="auto">
          <a:xfrm>
            <a:off x="5245100" y="4548188"/>
            <a:ext cx="3455988" cy="1857375"/>
            <a:chOff x="3408" y="2688"/>
            <a:chExt cx="2177" cy="1170"/>
          </a:xfrm>
        </p:grpSpPr>
        <p:sp>
          <p:nvSpPr>
            <p:cNvPr id="67597" name="AutoShape 13"/>
            <p:cNvSpPr>
              <a:spLocks noChangeArrowheads="1"/>
            </p:cNvSpPr>
            <p:nvPr/>
          </p:nvSpPr>
          <p:spPr bwMode="auto">
            <a:xfrm rot="2060965">
              <a:off x="3408" y="2688"/>
              <a:ext cx="576" cy="28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67598" name="Text Box 14"/>
            <p:cNvSpPr txBox="1">
              <a:spLocks noChangeArrowheads="1"/>
            </p:cNvSpPr>
            <p:nvPr/>
          </p:nvSpPr>
          <p:spPr bwMode="auto">
            <a:xfrm>
              <a:off x="4128" y="2880"/>
              <a:ext cx="1457" cy="978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AR" sz="2400">
                  <a:sym typeface="Symbol" pitchFamily="18" charset="2"/>
                </a:rPr>
                <a:t>&gt; </a:t>
              </a:r>
              <a:r>
                <a:rPr lang="es-AR" sz="2400"/>
                <a:t>20 alcaloides:</a:t>
              </a:r>
            </a:p>
            <a:p>
              <a:r>
                <a:rPr lang="es-AR" sz="2400"/>
                <a:t>   Ej: codeína, </a:t>
              </a:r>
            </a:p>
            <a:p>
              <a:r>
                <a:rPr lang="es-AR" sz="2400"/>
                <a:t>   papaverina, </a:t>
              </a:r>
            </a:p>
            <a:p>
              <a:r>
                <a:rPr lang="es-AR" sz="2400"/>
                <a:t>      otros</a:t>
              </a:r>
            </a:p>
          </p:txBody>
        </p:sp>
      </p:grpSp>
      <p:sp>
        <p:nvSpPr>
          <p:cNvPr id="67599" name="Text Box 15"/>
          <p:cNvSpPr txBox="1">
            <a:spLocks noChangeArrowheads="1"/>
          </p:cNvSpPr>
          <p:nvPr/>
        </p:nvSpPr>
        <p:spPr bwMode="auto">
          <a:xfrm>
            <a:off x="228600" y="228600"/>
            <a:ext cx="479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chemeClr val="accent2"/>
                </a:solidFill>
              </a:rPr>
              <a:t>HISTORIA Y ORIGEN DE LA MORFINA</a:t>
            </a:r>
            <a:endParaRPr lang="es-ES" sz="2000" b="1">
              <a:solidFill>
                <a:schemeClr val="accent2"/>
              </a:solidFill>
            </a:endParaRPr>
          </a:p>
        </p:txBody>
      </p:sp>
      <p:sp>
        <p:nvSpPr>
          <p:cNvPr id="67600" name="Line 16"/>
          <p:cNvSpPr>
            <a:spLocks noChangeShapeType="1"/>
          </p:cNvSpPr>
          <p:nvPr/>
        </p:nvSpPr>
        <p:spPr bwMode="auto">
          <a:xfrm>
            <a:off x="179388" y="685800"/>
            <a:ext cx="88201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6"/>
          <a:stretch>
            <a:fillRect/>
          </a:stretch>
        </p:blipFill>
        <p:spPr bwMode="auto">
          <a:xfrm>
            <a:off x="4460875" y="908050"/>
            <a:ext cx="3890963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1285875" y="255588"/>
            <a:ext cx="12541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200" b="1"/>
              <a:t>RÁPIDA</a:t>
            </a:r>
            <a:endParaRPr lang="es-ES" altLang="es-ES" sz="2200" b="1"/>
          </a:p>
        </p:txBody>
      </p: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5876925" y="255588"/>
            <a:ext cx="11160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200" b="1"/>
              <a:t>LENTA</a:t>
            </a:r>
            <a:endParaRPr lang="es-ES" altLang="es-ES" sz="2200" b="1"/>
          </a:p>
        </p:txBody>
      </p:sp>
      <p:pic>
        <p:nvPicPr>
          <p:cNvPr id="430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3"/>
          <a:stretch>
            <a:fillRect/>
          </a:stretch>
        </p:blipFill>
        <p:spPr bwMode="auto">
          <a:xfrm>
            <a:off x="341313" y="954088"/>
            <a:ext cx="3498850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9"/>
          <p:cNvSpPr txBox="1">
            <a:spLocks noChangeArrowheads="1"/>
          </p:cNvSpPr>
          <p:nvPr/>
        </p:nvSpPr>
        <p:spPr bwMode="auto">
          <a:xfrm>
            <a:off x="230188" y="4097338"/>
            <a:ext cx="1333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-  ~ 100 ms</a:t>
            </a:r>
          </a:p>
        </p:txBody>
      </p:sp>
      <p:sp>
        <p:nvSpPr>
          <p:cNvPr id="43015" name="Text Box 10"/>
          <p:cNvSpPr txBox="1">
            <a:spLocks noChangeArrowheads="1"/>
          </p:cNvSpPr>
          <p:nvPr/>
        </p:nvSpPr>
        <p:spPr bwMode="auto">
          <a:xfrm>
            <a:off x="4751388" y="4097338"/>
            <a:ext cx="1708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-  1 sec. – 1 hr.</a:t>
            </a:r>
          </a:p>
        </p:txBody>
      </p:sp>
      <p:sp>
        <p:nvSpPr>
          <p:cNvPr id="43016" name="Text Box 11"/>
          <p:cNvSpPr txBox="1">
            <a:spLocks noChangeArrowheads="1"/>
          </p:cNvSpPr>
          <p:nvPr/>
        </p:nvSpPr>
        <p:spPr bwMode="auto">
          <a:xfrm>
            <a:off x="230188" y="4681538"/>
            <a:ext cx="3892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-  Receptor postsináptico ionotrópico</a:t>
            </a:r>
          </a:p>
        </p:txBody>
      </p:sp>
      <p:sp>
        <p:nvSpPr>
          <p:cNvPr id="43017" name="Text Box 12"/>
          <p:cNvSpPr txBox="1">
            <a:spLocks noChangeArrowheads="1"/>
          </p:cNvSpPr>
          <p:nvPr/>
        </p:nvSpPr>
        <p:spPr bwMode="auto">
          <a:xfrm>
            <a:off x="4751388" y="4681538"/>
            <a:ext cx="422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-  Receptor postsináptico metabotrópico</a:t>
            </a:r>
          </a:p>
        </p:txBody>
      </p:sp>
      <p:sp>
        <p:nvSpPr>
          <p:cNvPr id="43018" name="Text Box 13"/>
          <p:cNvSpPr txBox="1">
            <a:spLocks noChangeArrowheads="1"/>
          </p:cNvSpPr>
          <p:nvPr/>
        </p:nvSpPr>
        <p:spPr bwMode="auto">
          <a:xfrm>
            <a:off x="230188" y="5903913"/>
            <a:ext cx="316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-  Presencia de zonas activas</a:t>
            </a:r>
          </a:p>
        </p:txBody>
      </p:sp>
      <p:sp>
        <p:nvSpPr>
          <p:cNvPr id="43019" name="Text Box 14"/>
          <p:cNvSpPr txBox="1">
            <a:spLocks noChangeArrowheads="1"/>
          </p:cNvSpPr>
          <p:nvPr/>
        </p:nvSpPr>
        <p:spPr bwMode="auto">
          <a:xfrm>
            <a:off x="230188" y="5267325"/>
            <a:ext cx="370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-  NTs de bajo PM (ej. Ach, GABA)</a:t>
            </a:r>
          </a:p>
        </p:txBody>
      </p:sp>
      <p:sp>
        <p:nvSpPr>
          <p:cNvPr id="43020" name="Text Box 16"/>
          <p:cNvSpPr txBox="1">
            <a:spLocks noChangeArrowheads="1"/>
          </p:cNvSpPr>
          <p:nvPr/>
        </p:nvSpPr>
        <p:spPr bwMode="auto">
          <a:xfrm>
            <a:off x="4751388" y="5267325"/>
            <a:ext cx="399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-  Aminas biogénicas y neuropéptidos</a:t>
            </a:r>
          </a:p>
        </p:txBody>
      </p:sp>
    </p:spTree>
    <p:extLst>
      <p:ext uri="{BB962C8B-B14F-4D97-AF65-F5344CB8AC3E}">
        <p14:creationId xmlns:p14="http://schemas.microsoft.com/office/powerpoint/2010/main" val="3873286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Oval 2"/>
          <p:cNvSpPr>
            <a:spLocks noChangeArrowheads="1"/>
          </p:cNvSpPr>
          <p:nvPr/>
        </p:nvSpPr>
        <p:spPr bwMode="auto">
          <a:xfrm>
            <a:off x="762000" y="1219200"/>
            <a:ext cx="8001000" cy="5181600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597025" y="1676400"/>
            <a:ext cx="67754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4400" b="1"/>
              <a:t>         OPIOIDES: </a:t>
            </a:r>
          </a:p>
          <a:p>
            <a:r>
              <a:rPr lang="es-AR" sz="2000" b="1"/>
              <a:t>TODOS LOS AGONISTAS Y ANTAGONISTAS DE </a:t>
            </a:r>
          </a:p>
          <a:p>
            <a:r>
              <a:rPr lang="es-AR" sz="2000" b="1"/>
              <a:t>RECEPTORES DE MORFINA </a:t>
            </a:r>
          </a:p>
          <a:p>
            <a:r>
              <a:rPr lang="es-AR" sz="2000" b="1"/>
              <a:t>                               +                                         </a:t>
            </a:r>
            <a:r>
              <a:rPr lang="es-AR" sz="2000" b="1">
                <a:sym typeface="Symbol" pitchFamily="18" charset="2"/>
              </a:rPr>
              <a:t> endorfina</a:t>
            </a:r>
          </a:p>
          <a:p>
            <a:r>
              <a:rPr lang="es-AR" sz="2000" b="1"/>
              <a:t>PÉPTIDOS ENDÓGENOS (ENDORFINAS)    encefalinas</a:t>
            </a:r>
          </a:p>
          <a:p>
            <a:r>
              <a:rPr lang="es-AR" sz="2000" b="1"/>
              <a:t>                               +                                         dinorfina  </a:t>
            </a:r>
            <a:endParaRPr lang="en-US" sz="2000" b="1"/>
          </a:p>
          <a:p>
            <a:r>
              <a:rPr lang="es-AR" sz="2000" b="1"/>
              <a:t>PÉPTIDOS SINTÉTICOS</a:t>
            </a:r>
          </a:p>
          <a:p>
            <a:endParaRPr lang="en-US" sz="2000" b="1"/>
          </a:p>
        </p:txBody>
      </p:sp>
      <p:sp>
        <p:nvSpPr>
          <p:cNvPr id="69636" name="Oval 4"/>
          <p:cNvSpPr>
            <a:spLocks noChangeArrowheads="1"/>
          </p:cNvSpPr>
          <p:nvPr/>
        </p:nvSpPr>
        <p:spPr bwMode="auto">
          <a:xfrm>
            <a:off x="2590800" y="4114800"/>
            <a:ext cx="6477000" cy="2514600"/>
          </a:xfrm>
          <a:prstGeom prst="ellipse">
            <a:avLst/>
          </a:prstGeom>
          <a:solidFill>
            <a:srgbClr val="FFCC00"/>
          </a:solidFill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2895600" y="4495800"/>
            <a:ext cx="6096000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 sz="3200" b="1"/>
              <a:t>               OPIÁCEOS: </a:t>
            </a:r>
          </a:p>
          <a:p>
            <a:r>
              <a:rPr lang="es-AR" sz="2000" b="1"/>
              <a:t>SUSTANCIAS NATURALES  O SEMISINTÉTICAS        </a:t>
            </a:r>
            <a:br>
              <a:rPr lang="es-AR" sz="2000" b="1"/>
            </a:br>
            <a:r>
              <a:rPr lang="es-AR" sz="2000" b="1"/>
              <a:t>                 </a:t>
            </a:r>
            <a:r>
              <a:rPr lang="es-AR" sz="2000" b="1" u="sng"/>
              <a:t>DERIVADAS DEL OPIO</a:t>
            </a:r>
            <a:r>
              <a:rPr lang="es-AR" sz="2000" b="1"/>
              <a:t> </a:t>
            </a:r>
          </a:p>
          <a:p>
            <a:r>
              <a:rPr lang="es-AR" sz="2000" b="1"/>
              <a:t>(pueden tener actividad agonista o antagonista)</a:t>
            </a:r>
            <a:endParaRPr lang="en-US" sz="2000" b="1"/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5873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chemeClr val="accent2"/>
                </a:solidFill>
              </a:rPr>
              <a:t>TERMINOLOGÍA:        OPIOIDES   -   OPIÁCEOS</a:t>
            </a:r>
            <a:endParaRPr lang="es-ES" sz="2000" b="1">
              <a:solidFill>
                <a:schemeClr val="accent2"/>
              </a:solidFill>
            </a:endParaRPr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>
            <a:off x="179388" y="685800"/>
            <a:ext cx="88201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flipV="1">
            <a:off x="6629400" y="32004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6629400" y="3505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>
            <a:off x="6629400" y="3581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4573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chemeClr val="accent1"/>
                </a:solidFill>
              </a:rPr>
              <a:t>TIPOS Y MECANISMOS DEL DOLOR</a:t>
            </a:r>
            <a:endParaRPr lang="es-ES" sz="2000" b="1">
              <a:solidFill>
                <a:schemeClr val="accent1"/>
              </a:solidFill>
            </a:endParaRP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179388" y="762000"/>
            <a:ext cx="88201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65125" y="1255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/>
          </a:p>
        </p:txBody>
      </p:sp>
      <p:graphicFrame>
        <p:nvGraphicFramePr>
          <p:cNvPr id="71685" name="Group 5"/>
          <p:cNvGraphicFramePr>
            <a:graphicFrameLocks noGrp="1"/>
          </p:cNvGraphicFramePr>
          <p:nvPr>
            <p:ph/>
          </p:nvPr>
        </p:nvGraphicFramePr>
        <p:xfrm>
          <a:off x="152400" y="1066800"/>
          <a:ext cx="8915400" cy="5042219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DOLOR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NOCICEPTIVO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NEUROPÁTICO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  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SOMÁTICO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VISCERAL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COMPRESIÓN   NERVIOSA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DESTRUCCIÓN NERVIOSA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Mediado por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Receptores nociceptivos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Receptores nociceptivos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Receptores nocicep.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Vías sensitivas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Vías sensitivas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Causas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Alteración tisular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Distensión capsular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Disfunción en la  conduc. estím. nerv.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Hiperexcitabilidad neuronal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 Patrón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Localizado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Difuso (referido)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Irradiación dermatomérica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 Característica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Continuo o intermitente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Continuo, cólico o intermitente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Lancinante, hiperalgesia, disestesias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Fármacos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 AINEs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 Opiáceos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GC- adyuv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+++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+++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Antiespasmód.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Rel. musc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GC/antidepresivos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anticonvulsivantes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+/-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+/-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Antidepresivos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Anticonvulsiv</a:t>
                      </a: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.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h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1979613"/>
            <a:ext cx="2057400" cy="9525"/>
          </a:xfrm>
          <a:prstGeom prst="rect">
            <a:avLst/>
          </a:prstGeom>
          <a:noFill/>
        </p:spPr>
      </p:pic>
      <p:pic>
        <p:nvPicPr>
          <p:cNvPr id="75779" name="Picture 3" descr="sh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2713038"/>
            <a:ext cx="7210425" cy="95250"/>
          </a:xfrm>
          <a:prstGeom prst="rect">
            <a:avLst/>
          </a:prstGeom>
          <a:noFill/>
        </p:spPr>
      </p:pic>
      <p:pic>
        <p:nvPicPr>
          <p:cNvPr id="75780" name="Picture 4" descr="sh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6191250"/>
            <a:ext cx="2057400" cy="9525"/>
          </a:xfrm>
          <a:prstGeom prst="rect">
            <a:avLst/>
          </a:prstGeom>
          <a:noFill/>
        </p:spPr>
      </p:pic>
      <p:pic>
        <p:nvPicPr>
          <p:cNvPr id="75781" name="Picture 5" descr="sh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7108825"/>
            <a:ext cx="7210425" cy="95250"/>
          </a:xfrm>
          <a:prstGeom prst="rect">
            <a:avLst/>
          </a:prstGeom>
          <a:noFill/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8308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chemeClr val="accent2"/>
                </a:solidFill>
              </a:rPr>
              <a:t>MORFINA: DROGA PATRÓN DE LOS OPIOIDES  -  Farmacodinamia</a:t>
            </a:r>
            <a:endParaRPr lang="es-ES" sz="2000" b="1">
              <a:solidFill>
                <a:schemeClr val="accent2"/>
              </a:solidFill>
            </a:endParaRPr>
          </a:p>
        </p:txBody>
      </p:sp>
      <p:sp>
        <p:nvSpPr>
          <p:cNvPr id="75783" name="Line 7"/>
          <p:cNvSpPr>
            <a:spLocks noChangeShapeType="1"/>
          </p:cNvSpPr>
          <p:nvPr/>
        </p:nvSpPr>
        <p:spPr bwMode="auto">
          <a:xfrm>
            <a:off x="179388" y="609600"/>
            <a:ext cx="88201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752600"/>
            <a:ext cx="46513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785" name="Rectangle 9"/>
          <p:cNvSpPr>
            <a:spLocks noChangeArrowheads="1"/>
          </p:cNvSpPr>
          <p:nvPr/>
        </p:nvSpPr>
        <p:spPr bwMode="auto">
          <a:xfrm>
            <a:off x="5943600" y="3124200"/>
            <a:ext cx="2895600" cy="685800"/>
          </a:xfrm>
          <a:prstGeom prst="rect">
            <a:avLst/>
          </a:prstGeom>
          <a:solidFill>
            <a:srgbClr val="EAEAEA"/>
          </a:solidFill>
          <a:ln w="9525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6019800" y="3124200"/>
            <a:ext cx="3124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 sz="1600"/>
              <a:t>SUST P, VIP, BK, CCK, </a:t>
            </a:r>
          </a:p>
          <a:p>
            <a:r>
              <a:rPr lang="es-AR" sz="1600"/>
              <a:t>CGRP, NK, somatostatina</a:t>
            </a:r>
            <a:endParaRPr lang="en-US" sz="1600"/>
          </a:p>
          <a:p>
            <a:endParaRPr lang="en-US" sz="1600"/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533400" y="1752600"/>
            <a:ext cx="2667000" cy="3276600"/>
          </a:xfrm>
          <a:prstGeom prst="rect">
            <a:avLst/>
          </a:prstGeom>
          <a:solidFill>
            <a:srgbClr val="EAEAEA"/>
          </a:solidFill>
          <a:ln w="9525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533400" y="1828800"/>
            <a:ext cx="271145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/>
              <a:t>TIPOS de receptores de </a:t>
            </a:r>
          </a:p>
          <a:p>
            <a:r>
              <a:rPr lang="es-AR"/>
              <a:t>            opioides</a:t>
            </a:r>
          </a:p>
          <a:p>
            <a:r>
              <a:rPr lang="en-US" sz="3600">
                <a:cs typeface="Arial" charset="0"/>
              </a:rPr>
              <a:t>    µ   </a:t>
            </a:r>
            <a:r>
              <a:rPr lang="en-US" sz="3600">
                <a:cs typeface="Arial" charset="0"/>
                <a:sym typeface="Symbol" pitchFamily="18" charset="2"/>
              </a:rPr>
              <a:t>   </a:t>
            </a:r>
            <a:r>
              <a:rPr lang="es-AR" sz="3600"/>
              <a:t> </a:t>
            </a:r>
          </a:p>
          <a:p>
            <a:r>
              <a:rPr lang="es-AR"/>
              <a:t>          en   </a:t>
            </a:r>
            <a:r>
              <a:rPr lang="es-AR" b="1">
                <a:solidFill>
                  <a:srgbClr val="CC00CC"/>
                </a:solidFill>
                <a:latin typeface="Eras Bold ITC" pitchFamily="34" charset="0"/>
              </a:rPr>
              <a:t>1,  2,  3  </a:t>
            </a:r>
          </a:p>
          <a:p>
            <a:endParaRPr lang="es-AR">
              <a:solidFill>
                <a:srgbClr val="CC00CC"/>
              </a:solidFill>
            </a:endParaRPr>
          </a:p>
          <a:p>
            <a:endParaRPr lang="es-AR">
              <a:solidFill>
                <a:srgbClr val="CC00CC"/>
              </a:solidFill>
            </a:endParaRPr>
          </a:p>
          <a:p>
            <a:endParaRPr lang="es-AR">
              <a:solidFill>
                <a:srgbClr val="CC00CC"/>
              </a:solidFill>
            </a:endParaRPr>
          </a:p>
          <a:p>
            <a:r>
              <a:rPr lang="es-AR">
                <a:solidFill>
                  <a:srgbClr val="CC00CC"/>
                </a:solidFill>
              </a:rPr>
              <a:t>     </a:t>
            </a:r>
            <a:r>
              <a:rPr lang="es-AR">
                <a:solidFill>
                  <a:srgbClr val="FF6600"/>
                </a:solidFill>
              </a:rPr>
              <a:t>Sitios de acción </a:t>
            </a:r>
          </a:p>
          <a:p>
            <a:r>
              <a:rPr lang="es-AR">
                <a:solidFill>
                  <a:srgbClr val="FF6600"/>
                </a:solidFill>
              </a:rPr>
              <a:t>          MORFINA</a:t>
            </a:r>
          </a:p>
          <a:p>
            <a:r>
              <a:rPr lang="en-US"/>
              <a:t>         </a:t>
            </a:r>
            <a:r>
              <a:rPr lang="en-US" sz="2400" b="1"/>
              <a:t>µ          </a:t>
            </a:r>
            <a:r>
              <a:rPr lang="en-US" sz="2400" b="1">
                <a:sym typeface="Symbol" pitchFamily="18" charset="2"/>
              </a:rPr>
              <a:t></a:t>
            </a:r>
            <a:endParaRPr lang="es-AR" sz="2400" b="1"/>
          </a:p>
          <a:p>
            <a:endParaRPr lang="es-AR" b="1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31775" y="1936750"/>
            <a:ext cx="19637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/>
              <a:t>Analgesia opioide: farmacocinética</a:t>
            </a:r>
            <a:endParaRPr lang="es-ES_tradnl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3736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chemeClr val="accent2"/>
                </a:solidFill>
              </a:rPr>
              <a:t>MORFINA:    Farmacocinética</a:t>
            </a:r>
            <a:endParaRPr lang="es-ES" sz="2000" b="1">
              <a:solidFill>
                <a:schemeClr val="accent2"/>
              </a:solidFill>
            </a:endParaRPr>
          </a:p>
        </p:txBody>
      </p:sp>
      <p:sp>
        <p:nvSpPr>
          <p:cNvPr id="81923" name="Line 3"/>
          <p:cNvSpPr>
            <a:spLocks noChangeShapeType="1"/>
          </p:cNvSpPr>
          <p:nvPr/>
        </p:nvSpPr>
        <p:spPr bwMode="auto">
          <a:xfrm>
            <a:off x="179388" y="762000"/>
            <a:ext cx="88201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533400" y="1577975"/>
            <a:ext cx="8532813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400">
                <a:solidFill>
                  <a:schemeClr val="accent2"/>
                </a:solidFill>
              </a:rPr>
              <a:t>Absorción rápida por vía oral, dérmica, inhalatoria</a:t>
            </a:r>
          </a:p>
          <a:p>
            <a:endParaRPr lang="es-AR" sz="2400">
              <a:solidFill>
                <a:schemeClr val="accent2"/>
              </a:solidFill>
            </a:endParaRPr>
          </a:p>
          <a:p>
            <a:r>
              <a:rPr lang="es-AR" sz="2400">
                <a:solidFill>
                  <a:schemeClr val="accent2"/>
                </a:solidFill>
              </a:rPr>
              <a:t>Efecto de primer paso hepático         biodisponibilidad  </a:t>
            </a:r>
          </a:p>
          <a:p>
            <a:r>
              <a:rPr lang="es-AR" sz="2400">
                <a:solidFill>
                  <a:schemeClr val="accent2"/>
                </a:solidFill>
              </a:rPr>
              <a:t>                                                             por vía oral:  </a:t>
            </a:r>
            <a:r>
              <a:rPr lang="es-AR" sz="2400">
                <a:solidFill>
                  <a:schemeClr val="accent2"/>
                </a:solidFill>
                <a:sym typeface="Symbol" pitchFamily="18" charset="2"/>
              </a:rPr>
              <a:t> 30%</a:t>
            </a:r>
          </a:p>
          <a:p>
            <a:endParaRPr lang="es-AR" sz="2400">
              <a:solidFill>
                <a:schemeClr val="accent2"/>
              </a:solidFill>
              <a:sym typeface="Symbol" pitchFamily="18" charset="2"/>
            </a:endParaRPr>
          </a:p>
          <a:p>
            <a:r>
              <a:rPr lang="es-AR" sz="2400">
                <a:solidFill>
                  <a:schemeClr val="accent2"/>
                </a:solidFill>
                <a:sym typeface="Symbol" pitchFamily="18" charset="2"/>
              </a:rPr>
              <a:t>Eliminación por conjugación con ác. Glucurónico</a:t>
            </a:r>
          </a:p>
          <a:p>
            <a:endParaRPr lang="es-AR" sz="2400">
              <a:solidFill>
                <a:schemeClr val="accent2"/>
              </a:solidFill>
              <a:sym typeface="Symbol" pitchFamily="18" charset="2"/>
            </a:endParaRPr>
          </a:p>
          <a:p>
            <a:r>
              <a:rPr lang="es-AR" sz="2400">
                <a:solidFill>
                  <a:schemeClr val="accent2"/>
                </a:solidFill>
                <a:sym typeface="Symbol" pitchFamily="18" charset="2"/>
              </a:rPr>
              <a:t>                                                metabolitos activos e inactivos</a:t>
            </a:r>
          </a:p>
          <a:p>
            <a:endParaRPr lang="es-AR" sz="2400">
              <a:solidFill>
                <a:schemeClr val="accent2"/>
              </a:solidFill>
              <a:sym typeface="Symbol" pitchFamily="18" charset="2"/>
            </a:endParaRPr>
          </a:p>
          <a:p>
            <a:endParaRPr lang="es-AR" sz="2400">
              <a:solidFill>
                <a:schemeClr val="accent2"/>
              </a:solidFill>
              <a:sym typeface="Symbol" pitchFamily="18" charset="2"/>
            </a:endParaRPr>
          </a:p>
          <a:p>
            <a:r>
              <a:rPr lang="es-AR" sz="2400">
                <a:solidFill>
                  <a:schemeClr val="accent2"/>
                </a:solidFill>
                <a:sym typeface="Symbol" pitchFamily="18" charset="2"/>
              </a:rPr>
              <a:t>                                                alargan la duración de la acción</a:t>
            </a:r>
          </a:p>
          <a:p>
            <a:r>
              <a:rPr lang="es-AR" sz="2400">
                <a:solidFill>
                  <a:schemeClr val="accent2"/>
                </a:solidFill>
                <a:sym typeface="Symbol" pitchFamily="18" charset="2"/>
              </a:rPr>
              <a:t>                                                  de morfina y otros opioides</a:t>
            </a:r>
          </a:p>
          <a:p>
            <a:r>
              <a:rPr lang="es-AR" sz="2400">
                <a:solidFill>
                  <a:schemeClr val="accent2"/>
                </a:solidFill>
              </a:rPr>
              <a:t>            </a:t>
            </a:r>
          </a:p>
          <a:p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81925" name="Line 5"/>
          <p:cNvSpPr>
            <a:spLocks noChangeShapeType="1"/>
          </p:cNvSpPr>
          <p:nvPr/>
        </p:nvSpPr>
        <p:spPr bwMode="auto">
          <a:xfrm>
            <a:off x="5410200" y="2362200"/>
            <a:ext cx="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81926" name="Line 6"/>
          <p:cNvSpPr>
            <a:spLocks noChangeShapeType="1"/>
          </p:cNvSpPr>
          <p:nvPr/>
        </p:nvSpPr>
        <p:spPr bwMode="auto">
          <a:xfrm>
            <a:off x="6477000" y="38862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81927" name="Line 7"/>
          <p:cNvSpPr>
            <a:spLocks noChangeShapeType="1"/>
          </p:cNvSpPr>
          <p:nvPr/>
        </p:nvSpPr>
        <p:spPr bwMode="auto">
          <a:xfrm>
            <a:off x="6477000" y="4648200"/>
            <a:ext cx="0" cy="533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750" y="1236663"/>
            <a:ext cx="6794500" cy="438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203575" y="333375"/>
            <a:ext cx="238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/>
              <a:t>Farmacología opioide</a:t>
            </a:r>
            <a:endParaRPr lang="es-ES_tradnl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7750" y="0"/>
            <a:ext cx="45053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31775" y="1936750"/>
            <a:ext cx="198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/>
              <a:t>Analgesia opioide</a:t>
            </a:r>
            <a:endParaRPr lang="es-ES_tradnl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2457450" y="1752600"/>
            <a:ext cx="4953000" cy="396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77827" name="AutoShape 3"/>
          <p:cNvSpPr>
            <a:spLocks noChangeArrowheads="1"/>
          </p:cNvSpPr>
          <p:nvPr/>
        </p:nvSpPr>
        <p:spPr bwMode="auto">
          <a:xfrm>
            <a:off x="2152650" y="1524000"/>
            <a:ext cx="5638800" cy="4343400"/>
          </a:xfrm>
          <a:custGeom>
            <a:avLst/>
            <a:gdLst>
              <a:gd name="G0" fmla="+- 1624 0 0"/>
              <a:gd name="G1" fmla="+- 21600 0 1624"/>
              <a:gd name="G2" fmla="+- 21600 0 162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4" y="10800"/>
                </a:moveTo>
                <a:cubicBezTo>
                  <a:pt x="1624" y="15868"/>
                  <a:pt x="5732" y="19976"/>
                  <a:pt x="10800" y="19976"/>
                </a:cubicBezTo>
                <a:cubicBezTo>
                  <a:pt x="15868" y="19976"/>
                  <a:pt x="19976" y="15868"/>
                  <a:pt x="19976" y="10800"/>
                </a:cubicBezTo>
                <a:cubicBezTo>
                  <a:pt x="19976" y="5732"/>
                  <a:pt x="15868" y="1624"/>
                  <a:pt x="10800" y="1624"/>
                </a:cubicBezTo>
                <a:cubicBezTo>
                  <a:pt x="5732" y="1624"/>
                  <a:pt x="1624" y="5732"/>
                  <a:pt x="1624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28" name="AutoShape 4"/>
          <p:cNvSpPr>
            <a:spLocks noChangeArrowheads="1"/>
          </p:cNvSpPr>
          <p:nvPr/>
        </p:nvSpPr>
        <p:spPr bwMode="auto">
          <a:xfrm rot="10800000">
            <a:off x="1162050" y="4267200"/>
            <a:ext cx="2057400" cy="14478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162050" y="1752600"/>
            <a:ext cx="533400" cy="33528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 rot="-2131706">
            <a:off x="933450" y="990600"/>
            <a:ext cx="381000" cy="838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 rot="2277719">
            <a:off x="1543050" y="990600"/>
            <a:ext cx="381000" cy="838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32" name="Freeform 8"/>
          <p:cNvSpPr>
            <a:spLocks/>
          </p:cNvSpPr>
          <p:nvPr/>
        </p:nvSpPr>
        <p:spPr bwMode="auto">
          <a:xfrm rot="1432490">
            <a:off x="5429250" y="1295400"/>
            <a:ext cx="1547813" cy="1290638"/>
          </a:xfrm>
          <a:custGeom>
            <a:avLst/>
            <a:gdLst/>
            <a:ahLst/>
            <a:cxnLst>
              <a:cxn ang="0">
                <a:pos x="721" y="0"/>
              </a:cxn>
              <a:cxn ang="0">
                <a:pos x="322" y="15"/>
              </a:cxn>
              <a:cxn ang="0">
                <a:pos x="248" y="30"/>
              </a:cxn>
              <a:cxn ang="0">
                <a:pos x="160" y="59"/>
              </a:cxn>
              <a:cxn ang="0">
                <a:pos x="86" y="192"/>
              </a:cxn>
              <a:cxn ang="0">
                <a:pos x="145" y="709"/>
              </a:cxn>
              <a:cxn ang="0">
                <a:pos x="204" y="695"/>
              </a:cxn>
              <a:cxn ang="0">
                <a:pos x="219" y="650"/>
              </a:cxn>
              <a:cxn ang="0">
                <a:pos x="234" y="399"/>
              </a:cxn>
              <a:cxn ang="0">
                <a:pos x="322" y="178"/>
              </a:cxn>
              <a:cxn ang="0">
                <a:pos x="381" y="192"/>
              </a:cxn>
              <a:cxn ang="0">
                <a:pos x="396" y="237"/>
              </a:cxn>
              <a:cxn ang="0">
                <a:pos x="455" y="695"/>
              </a:cxn>
              <a:cxn ang="0">
                <a:pos x="529" y="178"/>
              </a:cxn>
              <a:cxn ang="0">
                <a:pos x="647" y="325"/>
              </a:cxn>
              <a:cxn ang="0">
                <a:pos x="662" y="591"/>
              </a:cxn>
              <a:cxn ang="0">
                <a:pos x="677" y="680"/>
              </a:cxn>
              <a:cxn ang="0">
                <a:pos x="721" y="695"/>
              </a:cxn>
              <a:cxn ang="0">
                <a:pos x="854" y="133"/>
              </a:cxn>
              <a:cxn ang="0">
                <a:pos x="913" y="370"/>
              </a:cxn>
              <a:cxn ang="0">
                <a:pos x="898" y="635"/>
              </a:cxn>
              <a:cxn ang="0">
                <a:pos x="869" y="768"/>
              </a:cxn>
              <a:cxn ang="0">
                <a:pos x="810" y="798"/>
              </a:cxn>
              <a:cxn ang="0">
                <a:pos x="189" y="813"/>
              </a:cxn>
              <a:cxn ang="0">
                <a:pos x="145" y="813"/>
              </a:cxn>
            </a:cxnLst>
            <a:rect l="0" t="0" r="r" b="b"/>
            <a:pathLst>
              <a:path w="975" h="813">
                <a:moveTo>
                  <a:pt x="721" y="0"/>
                </a:moveTo>
                <a:cubicBezTo>
                  <a:pt x="588" y="5"/>
                  <a:pt x="455" y="7"/>
                  <a:pt x="322" y="15"/>
                </a:cubicBezTo>
                <a:cubicBezTo>
                  <a:pt x="297" y="17"/>
                  <a:pt x="272" y="23"/>
                  <a:pt x="248" y="30"/>
                </a:cubicBezTo>
                <a:cubicBezTo>
                  <a:pt x="218" y="38"/>
                  <a:pt x="160" y="59"/>
                  <a:pt x="160" y="59"/>
                </a:cubicBezTo>
                <a:cubicBezTo>
                  <a:pt x="95" y="103"/>
                  <a:pt x="105" y="117"/>
                  <a:pt x="86" y="192"/>
                </a:cubicBezTo>
                <a:cubicBezTo>
                  <a:pt x="74" y="340"/>
                  <a:pt x="0" y="613"/>
                  <a:pt x="145" y="709"/>
                </a:cubicBezTo>
                <a:cubicBezTo>
                  <a:pt x="165" y="704"/>
                  <a:pt x="188" y="708"/>
                  <a:pt x="204" y="695"/>
                </a:cubicBezTo>
                <a:cubicBezTo>
                  <a:pt x="216" y="685"/>
                  <a:pt x="217" y="666"/>
                  <a:pt x="219" y="650"/>
                </a:cubicBezTo>
                <a:cubicBezTo>
                  <a:pt x="227" y="567"/>
                  <a:pt x="226" y="482"/>
                  <a:pt x="234" y="399"/>
                </a:cubicBezTo>
                <a:cubicBezTo>
                  <a:pt x="242" y="313"/>
                  <a:pt x="249" y="226"/>
                  <a:pt x="322" y="178"/>
                </a:cubicBezTo>
                <a:cubicBezTo>
                  <a:pt x="342" y="183"/>
                  <a:pt x="365" y="179"/>
                  <a:pt x="381" y="192"/>
                </a:cubicBezTo>
                <a:cubicBezTo>
                  <a:pt x="393" y="202"/>
                  <a:pt x="394" y="221"/>
                  <a:pt x="396" y="237"/>
                </a:cubicBezTo>
                <a:cubicBezTo>
                  <a:pt x="413" y="376"/>
                  <a:pt x="408" y="553"/>
                  <a:pt x="455" y="695"/>
                </a:cubicBezTo>
                <a:cubicBezTo>
                  <a:pt x="618" y="639"/>
                  <a:pt x="528" y="197"/>
                  <a:pt x="529" y="178"/>
                </a:cubicBezTo>
                <a:cubicBezTo>
                  <a:pt x="629" y="210"/>
                  <a:pt x="623" y="230"/>
                  <a:pt x="647" y="325"/>
                </a:cubicBezTo>
                <a:cubicBezTo>
                  <a:pt x="652" y="414"/>
                  <a:pt x="655" y="503"/>
                  <a:pt x="662" y="591"/>
                </a:cubicBezTo>
                <a:cubicBezTo>
                  <a:pt x="665" y="621"/>
                  <a:pt x="662" y="654"/>
                  <a:pt x="677" y="680"/>
                </a:cubicBezTo>
                <a:cubicBezTo>
                  <a:pt x="685" y="693"/>
                  <a:pt x="706" y="690"/>
                  <a:pt x="721" y="695"/>
                </a:cubicBezTo>
                <a:cubicBezTo>
                  <a:pt x="975" y="566"/>
                  <a:pt x="651" y="202"/>
                  <a:pt x="854" y="133"/>
                </a:cubicBezTo>
                <a:cubicBezTo>
                  <a:pt x="909" y="218"/>
                  <a:pt x="901" y="256"/>
                  <a:pt x="913" y="370"/>
                </a:cubicBezTo>
                <a:cubicBezTo>
                  <a:pt x="908" y="458"/>
                  <a:pt x="906" y="547"/>
                  <a:pt x="898" y="635"/>
                </a:cubicBezTo>
                <a:cubicBezTo>
                  <a:pt x="894" y="680"/>
                  <a:pt x="895" y="731"/>
                  <a:pt x="869" y="768"/>
                </a:cubicBezTo>
                <a:cubicBezTo>
                  <a:pt x="856" y="786"/>
                  <a:pt x="832" y="797"/>
                  <a:pt x="810" y="798"/>
                </a:cubicBezTo>
                <a:cubicBezTo>
                  <a:pt x="603" y="812"/>
                  <a:pt x="396" y="808"/>
                  <a:pt x="189" y="813"/>
                </a:cubicBezTo>
                <a:cubicBezTo>
                  <a:pt x="174" y="813"/>
                  <a:pt x="160" y="813"/>
                  <a:pt x="145" y="813"/>
                </a:cubicBezTo>
              </a:path>
            </a:pathLst>
          </a:custGeom>
          <a:noFill/>
          <a:ln w="57150" cmpd="sng">
            <a:solidFill>
              <a:srgbClr val="CC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7833" name="Oval 9"/>
          <p:cNvSpPr>
            <a:spLocks noChangeArrowheads="1"/>
          </p:cNvSpPr>
          <p:nvPr/>
        </p:nvSpPr>
        <p:spPr bwMode="auto">
          <a:xfrm>
            <a:off x="6724650" y="838200"/>
            <a:ext cx="304800" cy="3048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34" name="Oval 10"/>
          <p:cNvSpPr>
            <a:spLocks noChangeArrowheads="1"/>
          </p:cNvSpPr>
          <p:nvPr/>
        </p:nvSpPr>
        <p:spPr bwMode="auto">
          <a:xfrm>
            <a:off x="6724650" y="1143000"/>
            <a:ext cx="304800" cy="3048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35" name="Oval 11"/>
          <p:cNvSpPr>
            <a:spLocks noChangeArrowheads="1"/>
          </p:cNvSpPr>
          <p:nvPr/>
        </p:nvSpPr>
        <p:spPr bwMode="auto">
          <a:xfrm>
            <a:off x="6419850" y="914400"/>
            <a:ext cx="304800" cy="3048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36" name="Oval 12"/>
          <p:cNvSpPr>
            <a:spLocks noChangeArrowheads="1"/>
          </p:cNvSpPr>
          <p:nvPr/>
        </p:nvSpPr>
        <p:spPr bwMode="auto">
          <a:xfrm>
            <a:off x="6496050" y="2590800"/>
            <a:ext cx="6096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AR" sz="2400"/>
              <a:t>Gi</a:t>
            </a:r>
            <a:endParaRPr lang="en-US" sz="2400"/>
          </a:p>
        </p:txBody>
      </p:sp>
      <p:sp>
        <p:nvSpPr>
          <p:cNvPr id="77837" name="Oval 13"/>
          <p:cNvSpPr>
            <a:spLocks noChangeArrowheads="1"/>
          </p:cNvSpPr>
          <p:nvPr/>
        </p:nvSpPr>
        <p:spPr bwMode="auto">
          <a:xfrm>
            <a:off x="6724650" y="3048000"/>
            <a:ext cx="1143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AR"/>
              <a:t>AC</a:t>
            </a:r>
            <a:endParaRPr lang="en-US"/>
          </a:p>
        </p:txBody>
      </p:sp>
      <p:sp>
        <p:nvSpPr>
          <p:cNvPr id="77838" name="Arc 14"/>
          <p:cNvSpPr>
            <a:spLocks/>
          </p:cNvSpPr>
          <p:nvPr/>
        </p:nvSpPr>
        <p:spPr bwMode="auto">
          <a:xfrm flipH="1">
            <a:off x="5886450" y="2819400"/>
            <a:ext cx="758825" cy="914400"/>
          </a:xfrm>
          <a:custGeom>
            <a:avLst/>
            <a:gdLst>
              <a:gd name="G0" fmla="+- 21412 0 0"/>
              <a:gd name="G1" fmla="+- 21600 0 0"/>
              <a:gd name="G2" fmla="+- 21600 0 0"/>
              <a:gd name="T0" fmla="*/ 21412 w 43012"/>
              <a:gd name="T1" fmla="*/ 0 h 43200"/>
              <a:gd name="T2" fmla="*/ 0 w 43012"/>
              <a:gd name="T3" fmla="*/ 24447 h 43200"/>
              <a:gd name="T4" fmla="*/ 21412 w 43012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012" h="43200" fill="none" extrusionOk="0">
                <a:moveTo>
                  <a:pt x="21411" y="0"/>
                </a:moveTo>
                <a:cubicBezTo>
                  <a:pt x="33341" y="0"/>
                  <a:pt x="43012" y="9670"/>
                  <a:pt x="43012" y="21600"/>
                </a:cubicBezTo>
                <a:cubicBezTo>
                  <a:pt x="43012" y="33529"/>
                  <a:pt x="33341" y="43200"/>
                  <a:pt x="21412" y="43200"/>
                </a:cubicBezTo>
                <a:cubicBezTo>
                  <a:pt x="10583" y="43200"/>
                  <a:pt x="1427" y="35181"/>
                  <a:pt x="0" y="24446"/>
                </a:cubicBezTo>
              </a:path>
              <a:path w="43012" h="43200" stroke="0" extrusionOk="0">
                <a:moveTo>
                  <a:pt x="21411" y="0"/>
                </a:moveTo>
                <a:cubicBezTo>
                  <a:pt x="33341" y="0"/>
                  <a:pt x="43012" y="9670"/>
                  <a:pt x="43012" y="21600"/>
                </a:cubicBezTo>
                <a:cubicBezTo>
                  <a:pt x="43012" y="33529"/>
                  <a:pt x="33341" y="43200"/>
                  <a:pt x="21412" y="43200"/>
                </a:cubicBezTo>
                <a:cubicBezTo>
                  <a:pt x="10583" y="43200"/>
                  <a:pt x="1427" y="35181"/>
                  <a:pt x="0" y="24446"/>
                </a:cubicBezTo>
                <a:lnTo>
                  <a:pt x="21412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5930900" y="3016250"/>
            <a:ext cx="64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3600" b="1"/>
              <a:t>(-)</a:t>
            </a:r>
            <a:endParaRPr lang="en-US" sz="3600" b="1"/>
          </a:p>
        </p:txBody>
      </p:sp>
      <p:sp>
        <p:nvSpPr>
          <p:cNvPr id="77840" name="AutoShape 16"/>
          <p:cNvSpPr>
            <a:spLocks noChangeArrowheads="1"/>
          </p:cNvSpPr>
          <p:nvPr/>
        </p:nvSpPr>
        <p:spPr bwMode="auto">
          <a:xfrm rot="7505302">
            <a:off x="2705100" y="4702175"/>
            <a:ext cx="2743200" cy="6858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grpSp>
        <p:nvGrpSpPr>
          <p:cNvPr id="77841" name="Group 17"/>
          <p:cNvGrpSpPr>
            <a:grpSpLocks/>
          </p:cNvGrpSpPr>
          <p:nvPr/>
        </p:nvGrpSpPr>
        <p:grpSpPr bwMode="auto">
          <a:xfrm rot="4689942">
            <a:off x="2819400" y="4724400"/>
            <a:ext cx="1066800" cy="1219200"/>
            <a:chOff x="3804" y="3120"/>
            <a:chExt cx="672" cy="768"/>
          </a:xfrm>
        </p:grpSpPr>
        <p:sp>
          <p:nvSpPr>
            <p:cNvPr id="77842" name="AutoShape 18"/>
            <p:cNvSpPr>
              <a:spLocks noChangeArrowheads="1"/>
            </p:cNvSpPr>
            <p:nvPr/>
          </p:nvSpPr>
          <p:spPr bwMode="auto">
            <a:xfrm>
              <a:off x="3804" y="3120"/>
              <a:ext cx="192" cy="288"/>
            </a:xfrm>
            <a:prstGeom prst="star4">
              <a:avLst>
                <a:gd name="adj" fmla="val 12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7843" name="AutoShape 19"/>
            <p:cNvSpPr>
              <a:spLocks noChangeArrowheads="1"/>
            </p:cNvSpPr>
            <p:nvPr/>
          </p:nvSpPr>
          <p:spPr bwMode="auto">
            <a:xfrm>
              <a:off x="3900" y="3216"/>
              <a:ext cx="192" cy="288"/>
            </a:xfrm>
            <a:prstGeom prst="star4">
              <a:avLst>
                <a:gd name="adj" fmla="val 12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7844" name="AutoShape 20"/>
            <p:cNvSpPr>
              <a:spLocks noChangeArrowheads="1"/>
            </p:cNvSpPr>
            <p:nvPr/>
          </p:nvSpPr>
          <p:spPr bwMode="auto">
            <a:xfrm>
              <a:off x="3996" y="3312"/>
              <a:ext cx="192" cy="288"/>
            </a:xfrm>
            <a:prstGeom prst="star4">
              <a:avLst>
                <a:gd name="adj" fmla="val 12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7845" name="AutoShape 21"/>
            <p:cNvSpPr>
              <a:spLocks noChangeArrowheads="1"/>
            </p:cNvSpPr>
            <p:nvPr/>
          </p:nvSpPr>
          <p:spPr bwMode="auto">
            <a:xfrm>
              <a:off x="4092" y="3408"/>
              <a:ext cx="192" cy="288"/>
            </a:xfrm>
            <a:prstGeom prst="star4">
              <a:avLst>
                <a:gd name="adj" fmla="val 12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7846" name="AutoShape 22"/>
            <p:cNvSpPr>
              <a:spLocks noChangeArrowheads="1"/>
            </p:cNvSpPr>
            <p:nvPr/>
          </p:nvSpPr>
          <p:spPr bwMode="auto">
            <a:xfrm>
              <a:off x="4188" y="3504"/>
              <a:ext cx="192" cy="288"/>
            </a:xfrm>
            <a:prstGeom prst="star4">
              <a:avLst>
                <a:gd name="adj" fmla="val 12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7847" name="AutoShape 23"/>
            <p:cNvSpPr>
              <a:spLocks noChangeArrowheads="1"/>
            </p:cNvSpPr>
            <p:nvPr/>
          </p:nvSpPr>
          <p:spPr bwMode="auto">
            <a:xfrm>
              <a:off x="4284" y="3600"/>
              <a:ext cx="192" cy="288"/>
            </a:xfrm>
            <a:prstGeom prst="star4">
              <a:avLst>
                <a:gd name="adj" fmla="val 125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</p:grpSp>
      <p:sp>
        <p:nvSpPr>
          <p:cNvPr id="77848" name="AutoShape 24"/>
          <p:cNvSpPr>
            <a:spLocks noChangeArrowheads="1"/>
          </p:cNvSpPr>
          <p:nvPr/>
        </p:nvSpPr>
        <p:spPr bwMode="auto">
          <a:xfrm>
            <a:off x="2514600" y="6248400"/>
            <a:ext cx="304800" cy="457200"/>
          </a:xfrm>
          <a:prstGeom prst="star4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49" name="AutoShape 25"/>
          <p:cNvSpPr>
            <a:spLocks noChangeArrowheads="1"/>
          </p:cNvSpPr>
          <p:nvPr/>
        </p:nvSpPr>
        <p:spPr bwMode="auto">
          <a:xfrm>
            <a:off x="3048000" y="5867400"/>
            <a:ext cx="304800" cy="457200"/>
          </a:xfrm>
          <a:prstGeom prst="star4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50" name="AutoShape 26"/>
          <p:cNvSpPr>
            <a:spLocks noChangeArrowheads="1"/>
          </p:cNvSpPr>
          <p:nvPr/>
        </p:nvSpPr>
        <p:spPr bwMode="auto">
          <a:xfrm>
            <a:off x="2895600" y="5943600"/>
            <a:ext cx="304800" cy="457200"/>
          </a:xfrm>
          <a:prstGeom prst="star4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51" name="AutoShape 27"/>
          <p:cNvSpPr>
            <a:spLocks noChangeArrowheads="1"/>
          </p:cNvSpPr>
          <p:nvPr/>
        </p:nvSpPr>
        <p:spPr bwMode="auto">
          <a:xfrm>
            <a:off x="3048000" y="6096000"/>
            <a:ext cx="304800" cy="457200"/>
          </a:xfrm>
          <a:prstGeom prst="star4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52" name="AutoShape 28"/>
          <p:cNvSpPr>
            <a:spLocks noChangeArrowheads="1"/>
          </p:cNvSpPr>
          <p:nvPr/>
        </p:nvSpPr>
        <p:spPr bwMode="auto">
          <a:xfrm>
            <a:off x="2743200" y="6096000"/>
            <a:ext cx="304800" cy="457200"/>
          </a:xfrm>
          <a:prstGeom prst="star4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53" name="AutoShape 29"/>
          <p:cNvSpPr>
            <a:spLocks noChangeArrowheads="1"/>
          </p:cNvSpPr>
          <p:nvPr/>
        </p:nvSpPr>
        <p:spPr bwMode="auto">
          <a:xfrm>
            <a:off x="2895600" y="6248400"/>
            <a:ext cx="304800" cy="457200"/>
          </a:xfrm>
          <a:prstGeom prst="star4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54" name="AutoShape 30"/>
          <p:cNvSpPr>
            <a:spLocks noChangeArrowheads="1"/>
          </p:cNvSpPr>
          <p:nvPr/>
        </p:nvSpPr>
        <p:spPr bwMode="auto">
          <a:xfrm>
            <a:off x="3048000" y="6400800"/>
            <a:ext cx="304800" cy="457200"/>
          </a:xfrm>
          <a:prstGeom prst="star4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55" name="Text Box 31"/>
          <p:cNvSpPr txBox="1">
            <a:spLocks noChangeArrowheads="1"/>
          </p:cNvSpPr>
          <p:nvPr/>
        </p:nvSpPr>
        <p:spPr bwMode="auto">
          <a:xfrm>
            <a:off x="3505200" y="3962400"/>
            <a:ext cx="755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3600" b="1"/>
              <a:t>(+)</a:t>
            </a:r>
            <a:endParaRPr lang="en-US" sz="3600" b="1"/>
          </a:p>
        </p:txBody>
      </p:sp>
      <p:sp>
        <p:nvSpPr>
          <p:cNvPr id="77856" name="Text Box 32"/>
          <p:cNvSpPr txBox="1">
            <a:spLocks noChangeArrowheads="1"/>
          </p:cNvSpPr>
          <p:nvPr/>
        </p:nvSpPr>
        <p:spPr bwMode="auto">
          <a:xfrm>
            <a:off x="3505200" y="6140450"/>
            <a:ext cx="66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3600">
                <a:solidFill>
                  <a:schemeClr val="folHlink"/>
                </a:solidFill>
              </a:rPr>
              <a:t>K</a:t>
            </a:r>
            <a:r>
              <a:rPr lang="es-AR" sz="3600" baseline="30000">
                <a:solidFill>
                  <a:schemeClr val="folHlink"/>
                </a:solidFill>
              </a:rPr>
              <a:t>+</a:t>
            </a:r>
            <a:endParaRPr lang="en-US" sz="3600" baseline="30000">
              <a:solidFill>
                <a:schemeClr val="folHlink"/>
              </a:solidFill>
            </a:endParaRPr>
          </a:p>
        </p:txBody>
      </p:sp>
      <p:sp>
        <p:nvSpPr>
          <p:cNvPr id="77857" name="Text Box 33"/>
          <p:cNvSpPr txBox="1">
            <a:spLocks noChangeArrowheads="1"/>
          </p:cNvSpPr>
          <p:nvPr/>
        </p:nvSpPr>
        <p:spPr bwMode="auto">
          <a:xfrm>
            <a:off x="4683125" y="3163888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400" b="1"/>
              <a:t>AMPc</a:t>
            </a:r>
            <a:endParaRPr lang="en-US" sz="2400" b="1"/>
          </a:p>
        </p:txBody>
      </p:sp>
      <p:sp>
        <p:nvSpPr>
          <p:cNvPr id="77858" name="Line 34"/>
          <p:cNvSpPr>
            <a:spLocks noChangeShapeType="1"/>
          </p:cNvSpPr>
          <p:nvPr/>
        </p:nvSpPr>
        <p:spPr bwMode="auto">
          <a:xfrm>
            <a:off x="4648200" y="3124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7859" name="Line 35"/>
          <p:cNvSpPr>
            <a:spLocks noChangeShapeType="1"/>
          </p:cNvSpPr>
          <p:nvPr/>
        </p:nvSpPr>
        <p:spPr bwMode="auto">
          <a:xfrm flipH="1">
            <a:off x="5943600" y="5029200"/>
            <a:ext cx="23622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7860" name="AutoShape 36"/>
          <p:cNvSpPr>
            <a:spLocks noChangeArrowheads="1"/>
          </p:cNvSpPr>
          <p:nvPr/>
        </p:nvSpPr>
        <p:spPr bwMode="auto">
          <a:xfrm>
            <a:off x="5410200" y="4876800"/>
            <a:ext cx="228600" cy="2286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61" name="AutoShape 37"/>
          <p:cNvSpPr>
            <a:spLocks noChangeArrowheads="1"/>
          </p:cNvSpPr>
          <p:nvPr/>
        </p:nvSpPr>
        <p:spPr bwMode="auto">
          <a:xfrm>
            <a:off x="5715000" y="5105400"/>
            <a:ext cx="228600" cy="2286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62" name="AutoShape 38"/>
          <p:cNvSpPr>
            <a:spLocks noChangeArrowheads="1"/>
          </p:cNvSpPr>
          <p:nvPr/>
        </p:nvSpPr>
        <p:spPr bwMode="auto">
          <a:xfrm>
            <a:off x="5638800" y="4724400"/>
            <a:ext cx="228600" cy="2286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grpSp>
        <p:nvGrpSpPr>
          <p:cNvPr id="77863" name="Group 39"/>
          <p:cNvGrpSpPr>
            <a:grpSpLocks/>
          </p:cNvGrpSpPr>
          <p:nvPr/>
        </p:nvGrpSpPr>
        <p:grpSpPr bwMode="auto">
          <a:xfrm>
            <a:off x="7772400" y="5105400"/>
            <a:ext cx="533400" cy="609600"/>
            <a:chOff x="5040" y="3264"/>
            <a:chExt cx="336" cy="384"/>
          </a:xfrm>
        </p:grpSpPr>
        <p:sp>
          <p:nvSpPr>
            <p:cNvPr id="77864" name="AutoShape 40"/>
            <p:cNvSpPr>
              <a:spLocks noChangeArrowheads="1"/>
            </p:cNvSpPr>
            <p:nvPr/>
          </p:nvSpPr>
          <p:spPr bwMode="auto">
            <a:xfrm>
              <a:off x="5040" y="3360"/>
              <a:ext cx="144" cy="144"/>
            </a:xfrm>
            <a:prstGeom prst="plus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7865" name="AutoShape 41"/>
            <p:cNvSpPr>
              <a:spLocks noChangeArrowheads="1"/>
            </p:cNvSpPr>
            <p:nvPr/>
          </p:nvSpPr>
          <p:spPr bwMode="auto">
            <a:xfrm>
              <a:off x="5232" y="3504"/>
              <a:ext cx="144" cy="144"/>
            </a:xfrm>
            <a:prstGeom prst="plus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7866" name="AutoShape 42"/>
            <p:cNvSpPr>
              <a:spLocks noChangeArrowheads="1"/>
            </p:cNvSpPr>
            <p:nvPr/>
          </p:nvSpPr>
          <p:spPr bwMode="auto">
            <a:xfrm>
              <a:off x="5184" y="3264"/>
              <a:ext cx="144" cy="144"/>
            </a:xfrm>
            <a:prstGeom prst="plus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</p:grpSp>
      <p:grpSp>
        <p:nvGrpSpPr>
          <p:cNvPr id="77867" name="Group 43"/>
          <p:cNvGrpSpPr>
            <a:grpSpLocks/>
          </p:cNvGrpSpPr>
          <p:nvPr/>
        </p:nvGrpSpPr>
        <p:grpSpPr bwMode="auto">
          <a:xfrm>
            <a:off x="8382000" y="5105400"/>
            <a:ext cx="533400" cy="609600"/>
            <a:chOff x="5040" y="3264"/>
            <a:chExt cx="336" cy="384"/>
          </a:xfrm>
        </p:grpSpPr>
        <p:sp>
          <p:nvSpPr>
            <p:cNvPr id="77868" name="AutoShape 44"/>
            <p:cNvSpPr>
              <a:spLocks noChangeArrowheads="1"/>
            </p:cNvSpPr>
            <p:nvPr/>
          </p:nvSpPr>
          <p:spPr bwMode="auto">
            <a:xfrm>
              <a:off x="5040" y="3360"/>
              <a:ext cx="144" cy="144"/>
            </a:xfrm>
            <a:prstGeom prst="plus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7869" name="AutoShape 45"/>
            <p:cNvSpPr>
              <a:spLocks noChangeArrowheads="1"/>
            </p:cNvSpPr>
            <p:nvPr/>
          </p:nvSpPr>
          <p:spPr bwMode="auto">
            <a:xfrm>
              <a:off x="5232" y="3504"/>
              <a:ext cx="144" cy="144"/>
            </a:xfrm>
            <a:prstGeom prst="plus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7870" name="AutoShape 46"/>
            <p:cNvSpPr>
              <a:spLocks noChangeArrowheads="1"/>
            </p:cNvSpPr>
            <p:nvPr/>
          </p:nvSpPr>
          <p:spPr bwMode="auto">
            <a:xfrm>
              <a:off x="5184" y="3264"/>
              <a:ext cx="144" cy="144"/>
            </a:xfrm>
            <a:prstGeom prst="plus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</p:grpSp>
      <p:grpSp>
        <p:nvGrpSpPr>
          <p:cNvPr id="77871" name="Group 47"/>
          <p:cNvGrpSpPr>
            <a:grpSpLocks/>
          </p:cNvGrpSpPr>
          <p:nvPr/>
        </p:nvGrpSpPr>
        <p:grpSpPr bwMode="auto">
          <a:xfrm>
            <a:off x="8153400" y="4495800"/>
            <a:ext cx="533400" cy="609600"/>
            <a:chOff x="5040" y="3264"/>
            <a:chExt cx="336" cy="384"/>
          </a:xfrm>
        </p:grpSpPr>
        <p:sp>
          <p:nvSpPr>
            <p:cNvPr id="77872" name="AutoShape 48"/>
            <p:cNvSpPr>
              <a:spLocks noChangeArrowheads="1"/>
            </p:cNvSpPr>
            <p:nvPr/>
          </p:nvSpPr>
          <p:spPr bwMode="auto">
            <a:xfrm>
              <a:off x="5040" y="3360"/>
              <a:ext cx="144" cy="144"/>
            </a:xfrm>
            <a:prstGeom prst="plus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7873" name="AutoShape 49"/>
            <p:cNvSpPr>
              <a:spLocks noChangeArrowheads="1"/>
            </p:cNvSpPr>
            <p:nvPr/>
          </p:nvSpPr>
          <p:spPr bwMode="auto">
            <a:xfrm>
              <a:off x="5232" y="3504"/>
              <a:ext cx="144" cy="144"/>
            </a:xfrm>
            <a:prstGeom prst="plus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77874" name="AutoShape 50"/>
            <p:cNvSpPr>
              <a:spLocks noChangeArrowheads="1"/>
            </p:cNvSpPr>
            <p:nvPr/>
          </p:nvSpPr>
          <p:spPr bwMode="auto">
            <a:xfrm>
              <a:off x="5184" y="3264"/>
              <a:ext cx="144" cy="144"/>
            </a:xfrm>
            <a:prstGeom prst="plus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</p:grpSp>
      <p:sp>
        <p:nvSpPr>
          <p:cNvPr id="77875" name="Text Box 51"/>
          <p:cNvSpPr txBox="1">
            <a:spLocks noChangeArrowheads="1"/>
          </p:cNvSpPr>
          <p:nvPr/>
        </p:nvSpPr>
        <p:spPr bwMode="auto">
          <a:xfrm>
            <a:off x="8001000" y="5943600"/>
            <a:ext cx="11160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3600">
                <a:solidFill>
                  <a:schemeClr val="bg1"/>
                </a:solidFill>
              </a:rPr>
              <a:t>Ca</a:t>
            </a:r>
            <a:r>
              <a:rPr lang="es-AR" sz="3600" baseline="30000">
                <a:solidFill>
                  <a:schemeClr val="bg1"/>
                </a:solidFill>
              </a:rPr>
              <a:t>2+</a:t>
            </a:r>
            <a:endParaRPr lang="en-US">
              <a:solidFill>
                <a:schemeClr val="bg1"/>
              </a:solidFill>
            </a:endParaRPr>
          </a:p>
          <a:p>
            <a:endParaRPr lang="en-US" sz="3600" baseline="30000">
              <a:solidFill>
                <a:schemeClr val="bg1"/>
              </a:solidFill>
            </a:endParaRPr>
          </a:p>
        </p:txBody>
      </p:sp>
      <p:sp>
        <p:nvSpPr>
          <p:cNvPr id="77876" name="Text Box 52"/>
          <p:cNvSpPr txBox="1">
            <a:spLocks noChangeArrowheads="1"/>
          </p:cNvSpPr>
          <p:nvPr/>
        </p:nvSpPr>
        <p:spPr bwMode="auto">
          <a:xfrm>
            <a:off x="6083300" y="4235450"/>
            <a:ext cx="64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3600" b="1"/>
              <a:t>(-)</a:t>
            </a:r>
            <a:endParaRPr lang="en-US" sz="3600" b="1"/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 rot="2859444">
            <a:off x="5319713" y="3973513"/>
            <a:ext cx="914400" cy="533400"/>
          </a:xfrm>
          <a:prstGeom prst="rightArrow">
            <a:avLst>
              <a:gd name="adj1" fmla="val 50000"/>
              <a:gd name="adj2" fmla="val 428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77878" name="Text Box 54"/>
          <p:cNvSpPr txBox="1">
            <a:spLocks noChangeArrowheads="1"/>
          </p:cNvSpPr>
          <p:nvPr/>
        </p:nvSpPr>
        <p:spPr bwMode="auto">
          <a:xfrm>
            <a:off x="7680325" y="1712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77879" name="Rectangle 55"/>
          <p:cNvSpPr>
            <a:spLocks noChangeArrowheads="1"/>
          </p:cNvSpPr>
          <p:nvPr/>
        </p:nvSpPr>
        <p:spPr bwMode="auto">
          <a:xfrm>
            <a:off x="7162800" y="1447800"/>
            <a:ext cx="1981200" cy="685800"/>
          </a:xfrm>
          <a:prstGeom prst="rect">
            <a:avLst/>
          </a:prstGeom>
          <a:solidFill>
            <a:schemeClr val="bg1"/>
          </a:solidFill>
          <a:ln w="38100">
            <a:solidFill>
              <a:srgbClr val="CC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b="1"/>
              <a:t>µ   </a:t>
            </a:r>
            <a:r>
              <a:rPr lang="en-US" sz="3600" b="1">
                <a:sym typeface="Symbol" pitchFamily="18" charset="2"/>
              </a:rPr>
              <a:t>   </a:t>
            </a:r>
          </a:p>
        </p:txBody>
      </p:sp>
      <p:sp>
        <p:nvSpPr>
          <p:cNvPr id="77880" name="Text Box 56"/>
          <p:cNvSpPr txBox="1">
            <a:spLocks noChangeArrowheads="1"/>
          </p:cNvSpPr>
          <p:nvPr/>
        </p:nvSpPr>
        <p:spPr bwMode="auto">
          <a:xfrm>
            <a:off x="5486400" y="623888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b="1">
                <a:solidFill>
                  <a:srgbClr val="FFCC00"/>
                </a:solidFill>
              </a:rPr>
              <a:t>MORFINA</a:t>
            </a:r>
            <a:endParaRPr lang="en-US" b="1">
              <a:solidFill>
                <a:srgbClr val="FFCC00"/>
              </a:solidFill>
            </a:endParaRPr>
          </a:p>
        </p:txBody>
      </p:sp>
      <p:sp>
        <p:nvSpPr>
          <p:cNvPr id="77881" name="Text Box 57"/>
          <p:cNvSpPr txBox="1">
            <a:spLocks noChangeArrowheads="1"/>
          </p:cNvSpPr>
          <p:nvPr/>
        </p:nvSpPr>
        <p:spPr bwMode="auto">
          <a:xfrm>
            <a:off x="228600" y="228600"/>
            <a:ext cx="3751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chemeClr val="accent2"/>
                </a:solidFill>
              </a:rPr>
              <a:t>MORFINA:    Farmacodinamia</a:t>
            </a:r>
            <a:endParaRPr lang="es-ES" sz="2000" b="1">
              <a:solidFill>
                <a:schemeClr val="accent2"/>
              </a:solidFill>
            </a:endParaRPr>
          </a:p>
        </p:txBody>
      </p:sp>
      <p:sp>
        <p:nvSpPr>
          <p:cNvPr id="77882" name="Line 58"/>
          <p:cNvSpPr>
            <a:spLocks noChangeShapeType="1"/>
          </p:cNvSpPr>
          <p:nvPr/>
        </p:nvSpPr>
        <p:spPr bwMode="auto">
          <a:xfrm>
            <a:off x="179388" y="609600"/>
            <a:ext cx="88201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7883" name="Text Box 59"/>
          <p:cNvSpPr txBox="1">
            <a:spLocks noChangeArrowheads="1"/>
          </p:cNvSpPr>
          <p:nvPr/>
        </p:nvSpPr>
        <p:spPr bwMode="auto">
          <a:xfrm>
            <a:off x="76200" y="1143000"/>
            <a:ext cx="28384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>
                <a:solidFill>
                  <a:schemeClr val="accent2"/>
                </a:solidFill>
              </a:rPr>
              <a:t>       DISMINUYE LA </a:t>
            </a:r>
          </a:p>
          <a:p>
            <a:r>
              <a:rPr lang="es-AR">
                <a:solidFill>
                  <a:schemeClr val="accent2"/>
                </a:solidFill>
              </a:rPr>
              <a:t>      LIBERACIÓN DE </a:t>
            </a:r>
          </a:p>
          <a:p>
            <a:r>
              <a:rPr lang="es-AR">
                <a:solidFill>
                  <a:schemeClr val="accent2"/>
                </a:solidFill>
              </a:rPr>
              <a:t>NEUROTRANSMISORES</a:t>
            </a:r>
            <a:endParaRPr lang="en-US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8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684213" y="766763"/>
            <a:ext cx="15430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/>
              <a:t>AGONISTAS</a:t>
            </a:r>
          </a:p>
          <a:p>
            <a:r>
              <a:rPr lang="es-ES" i="1"/>
              <a:t>Fentanil</a:t>
            </a:r>
          </a:p>
          <a:p>
            <a:r>
              <a:rPr lang="es-ES" i="1"/>
              <a:t>Heroína</a:t>
            </a:r>
          </a:p>
          <a:p>
            <a:r>
              <a:rPr lang="es-ES" i="1"/>
              <a:t>Meperidona</a:t>
            </a:r>
          </a:p>
          <a:p>
            <a:r>
              <a:rPr lang="es-ES" i="1"/>
              <a:t>Metadona</a:t>
            </a:r>
          </a:p>
          <a:p>
            <a:r>
              <a:rPr lang="es-ES" i="1"/>
              <a:t>Morfina</a:t>
            </a:r>
          </a:p>
          <a:p>
            <a:r>
              <a:rPr lang="es-ES" i="1"/>
              <a:t>Sufentamil</a:t>
            </a: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2982913" y="766763"/>
            <a:ext cx="3117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/>
              <a:t>AGONISTAS MODERADOS</a:t>
            </a:r>
          </a:p>
          <a:p>
            <a:r>
              <a:rPr lang="es-ES" i="1"/>
              <a:t>Codeína</a:t>
            </a:r>
          </a:p>
          <a:p>
            <a:r>
              <a:rPr lang="es-ES" i="1"/>
              <a:t>Propoxifeno</a:t>
            </a: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6510338" y="766763"/>
            <a:ext cx="20129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/>
              <a:t>ANTAGONISTAS</a:t>
            </a:r>
          </a:p>
          <a:p>
            <a:r>
              <a:rPr lang="es-ES" i="1"/>
              <a:t>Naloxona</a:t>
            </a:r>
          </a:p>
          <a:p>
            <a:r>
              <a:rPr lang="es-ES" i="1"/>
              <a:t>Naltrexona</a:t>
            </a:r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1785938" y="2852738"/>
            <a:ext cx="5738812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>
                <a:latin typeface="Trebuchet MS" pitchFamily="34" charset="0"/>
              </a:rPr>
              <a:t>Receptores</a:t>
            </a:r>
          </a:p>
          <a:p>
            <a:r>
              <a:rPr lang="es-ES">
                <a:latin typeface="Symbol" pitchFamily="18" charset="2"/>
              </a:rPr>
              <a:t>u</a:t>
            </a:r>
            <a:r>
              <a:rPr lang="es-ES">
                <a:latin typeface="Trebuchet MS" pitchFamily="34" charset="0"/>
              </a:rPr>
              <a:t>: analgesia, depresión respiratoria, euforia/sedación</a:t>
            </a:r>
            <a:endParaRPr lang="es-ES">
              <a:latin typeface="Symbol" pitchFamily="18" charset="2"/>
            </a:endParaRPr>
          </a:p>
          <a:p>
            <a:r>
              <a:rPr lang="es-ES">
                <a:latin typeface="Symbol" pitchFamily="18" charset="2"/>
              </a:rPr>
              <a:t>k</a:t>
            </a:r>
            <a:r>
              <a:rPr lang="es-ES">
                <a:latin typeface="Trebuchet MS" pitchFamily="34" charset="0"/>
              </a:rPr>
              <a:t>: analgesia espinal, sedación /disforia, miosis</a:t>
            </a:r>
            <a:endParaRPr lang="es-ES">
              <a:latin typeface="Symbol" pitchFamily="18" charset="2"/>
            </a:endParaRPr>
          </a:p>
          <a:p>
            <a:r>
              <a:rPr lang="es-ES">
                <a:latin typeface="Symbol" pitchFamily="18" charset="2"/>
              </a:rPr>
              <a:t>s</a:t>
            </a:r>
            <a:r>
              <a:rPr lang="es-ES">
                <a:latin typeface="Trebuchet MS" pitchFamily="34" charset="0"/>
              </a:rPr>
              <a:t>: alucinaciones, midriasis</a:t>
            </a:r>
            <a:endParaRPr lang="es-ES">
              <a:latin typeface="Symbol" pitchFamily="18" charset="2"/>
            </a:endParaRPr>
          </a:p>
          <a:p>
            <a:r>
              <a:rPr lang="es-ES">
                <a:latin typeface="Symbol" pitchFamily="18" charset="2"/>
              </a:rPr>
              <a:t>d</a:t>
            </a:r>
            <a:r>
              <a:rPr lang="es-ES">
                <a:latin typeface="Trebuchet MS" pitchFamily="34" charset="0"/>
              </a:rPr>
              <a:t>: encefalinas periféricas</a:t>
            </a:r>
            <a:endParaRPr lang="es-ES">
              <a:latin typeface="Symbol" pitchFamily="18" charset="2"/>
            </a:endParaRPr>
          </a:p>
          <a:p>
            <a:endParaRPr lang="es-ES">
              <a:latin typeface="Symbol" pitchFamily="18" charset="2"/>
            </a:endParaRP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3852863" y="92075"/>
            <a:ext cx="1655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b="1"/>
              <a:t>OPIOIDES</a:t>
            </a: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1403350" y="5248275"/>
            <a:ext cx="1682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/>
          </a:p>
          <a:p>
            <a:r>
              <a:rPr lang="es-ES" b="1" i="1"/>
              <a:t>Proencefalina</a:t>
            </a:r>
          </a:p>
          <a:p>
            <a:endParaRPr lang="es-ES"/>
          </a:p>
          <a:p>
            <a:r>
              <a:rPr lang="es-ES"/>
              <a:t>Encefalina</a:t>
            </a:r>
          </a:p>
        </p:txBody>
      </p:sp>
      <p:sp>
        <p:nvSpPr>
          <p:cNvPr id="118794" name="Text Box 10"/>
          <p:cNvSpPr txBox="1">
            <a:spLocks noChangeArrowheads="1"/>
          </p:cNvSpPr>
          <p:nvPr/>
        </p:nvSpPr>
        <p:spPr bwMode="auto">
          <a:xfrm>
            <a:off x="4024313" y="5229225"/>
            <a:ext cx="13398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/>
          </a:p>
          <a:p>
            <a:r>
              <a:rPr lang="es-ES" b="1" i="1"/>
              <a:t>POMC</a:t>
            </a:r>
          </a:p>
          <a:p>
            <a:r>
              <a:rPr lang="es-ES"/>
              <a:t>MSH</a:t>
            </a:r>
          </a:p>
          <a:p>
            <a:r>
              <a:rPr lang="es-ES"/>
              <a:t>ACTH</a:t>
            </a:r>
          </a:p>
          <a:p>
            <a:r>
              <a:rPr lang="es-ES"/>
              <a:t>b-endorfina</a:t>
            </a:r>
          </a:p>
        </p:txBody>
      </p:sp>
      <p:sp>
        <p:nvSpPr>
          <p:cNvPr id="118795" name="Text Box 11"/>
          <p:cNvSpPr txBox="1">
            <a:spLocks noChangeArrowheads="1"/>
          </p:cNvSpPr>
          <p:nvPr/>
        </p:nvSpPr>
        <p:spPr bwMode="auto">
          <a:xfrm>
            <a:off x="6375400" y="5229225"/>
            <a:ext cx="1543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/>
          </a:p>
          <a:p>
            <a:r>
              <a:rPr lang="es-ES" b="1" i="1"/>
              <a:t>Prodinorfina</a:t>
            </a:r>
          </a:p>
          <a:p>
            <a:endParaRPr lang="es-ES"/>
          </a:p>
          <a:p>
            <a:r>
              <a:rPr lang="es-ES"/>
              <a:t>Dinorfina</a:t>
            </a: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3279775" y="5032375"/>
            <a:ext cx="244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/>
              <a:t>Opioides endógenos</a:t>
            </a: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827088" y="4941888"/>
            <a:ext cx="8066087" cy="1727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  <p:bldP spid="11879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3751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chemeClr val="accent1"/>
                </a:solidFill>
              </a:rPr>
              <a:t>MORFINA:    Farmacodinamia</a:t>
            </a:r>
            <a:endParaRPr lang="es-ES" sz="2000" b="1">
              <a:solidFill>
                <a:schemeClr val="accent1"/>
              </a:solidFill>
            </a:endParaRPr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179388" y="609600"/>
            <a:ext cx="88201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304800" y="968375"/>
            <a:ext cx="9083675" cy="594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800" b="1">
                <a:solidFill>
                  <a:schemeClr val="accent2"/>
                </a:solidFill>
              </a:rPr>
              <a:t>Efectos Farmacológicos y Adversos: </a:t>
            </a:r>
          </a:p>
          <a:p>
            <a:endParaRPr lang="es-AR" sz="2800" b="1">
              <a:solidFill>
                <a:schemeClr val="accent2"/>
              </a:solidFill>
            </a:endParaRPr>
          </a:p>
          <a:p>
            <a:r>
              <a:rPr lang="es-AR" sz="2000">
                <a:solidFill>
                  <a:schemeClr val="accent2"/>
                </a:solidFill>
              </a:rPr>
              <a:t>ANALGESIA          disminuye la reactividad emocional al dolor</a:t>
            </a:r>
          </a:p>
          <a:p>
            <a:r>
              <a:rPr lang="es-AR" sz="2000">
                <a:solidFill>
                  <a:schemeClr val="accent2"/>
                </a:solidFill>
              </a:rPr>
              <a:t>                              aumenta el umbral de dolor</a:t>
            </a:r>
          </a:p>
          <a:p>
            <a:endParaRPr lang="es-AR" sz="2000">
              <a:solidFill>
                <a:schemeClr val="accent2"/>
              </a:solidFill>
            </a:endParaRPr>
          </a:p>
          <a:p>
            <a:r>
              <a:rPr lang="es-AR" sz="2000">
                <a:solidFill>
                  <a:schemeClr val="accent2"/>
                </a:solidFill>
              </a:rPr>
              <a:t>SEDACIÓN</a:t>
            </a:r>
          </a:p>
          <a:p>
            <a:r>
              <a:rPr lang="es-AR" sz="2000">
                <a:solidFill>
                  <a:schemeClr val="accent2"/>
                </a:solidFill>
              </a:rPr>
              <a:t>EUFORIA  -   DISFORIA</a:t>
            </a:r>
          </a:p>
          <a:p>
            <a:r>
              <a:rPr lang="es-AR" sz="2000">
                <a:solidFill>
                  <a:schemeClr val="accent2"/>
                </a:solidFill>
              </a:rPr>
              <a:t>MIOSIS          por estimulación III par craneal (descarga Ach)</a:t>
            </a:r>
          </a:p>
          <a:p>
            <a:r>
              <a:rPr lang="es-AR" sz="2000">
                <a:solidFill>
                  <a:schemeClr val="accent2"/>
                </a:solidFill>
              </a:rPr>
              <a:t>NÁUSEAS  -  VÓMITOS          zona quimiorreceptora gatillo del vómito</a:t>
            </a:r>
          </a:p>
          <a:p>
            <a:r>
              <a:rPr lang="es-AR" sz="2000">
                <a:solidFill>
                  <a:schemeClr val="accent2"/>
                </a:solidFill>
              </a:rPr>
              <a:t>DEPRESIÓN RESPIRATORIA         acción sobre el centro respiratorio bulbar   </a:t>
            </a:r>
          </a:p>
          <a:p>
            <a:r>
              <a:rPr lang="es-AR" sz="2000">
                <a:solidFill>
                  <a:schemeClr val="accent2"/>
                </a:solidFill>
              </a:rPr>
              <a:t>HIPOTENSIÓN,   liberación de histamina</a:t>
            </a:r>
          </a:p>
          <a:p>
            <a:endParaRPr lang="es-AR" sz="2000">
              <a:solidFill>
                <a:schemeClr val="accent2"/>
              </a:solidFill>
            </a:endParaRPr>
          </a:p>
          <a:p>
            <a:r>
              <a:rPr lang="es-AR" sz="2000">
                <a:solidFill>
                  <a:schemeClr val="accent2"/>
                </a:solidFill>
              </a:rPr>
              <a:t>ANTITUSIVO            suprime el reflejo a nivel bulbar</a:t>
            </a:r>
          </a:p>
          <a:p>
            <a:r>
              <a:rPr lang="es-AR" sz="2000">
                <a:solidFill>
                  <a:schemeClr val="accent2"/>
                </a:solidFill>
              </a:rPr>
              <a:t>CONSTIPACIÓN   (antidiarreico) disminuye secreciones gastrointestinales</a:t>
            </a:r>
          </a:p>
          <a:p>
            <a:endParaRPr lang="es-AR" sz="2000">
              <a:solidFill>
                <a:schemeClr val="accent2"/>
              </a:solidFill>
            </a:endParaRPr>
          </a:p>
          <a:p>
            <a:r>
              <a:rPr lang="es-AR" sz="2000" b="1">
                <a:solidFill>
                  <a:schemeClr val="accent2"/>
                </a:solidFill>
              </a:rPr>
              <a:t>TOLERANCIA</a:t>
            </a:r>
            <a:r>
              <a:rPr lang="es-AR" sz="2000">
                <a:solidFill>
                  <a:schemeClr val="accent2"/>
                </a:solidFill>
              </a:rPr>
              <a:t>        dependencia física y psíquica</a:t>
            </a:r>
          </a:p>
          <a:p>
            <a:r>
              <a:rPr lang="es-AR" sz="2000">
                <a:solidFill>
                  <a:schemeClr val="accent2"/>
                </a:solidFill>
              </a:rPr>
              <a:t>                               síndrome de abstinencia</a:t>
            </a:r>
          </a:p>
          <a:p>
            <a:r>
              <a:rPr lang="es-AR" sz="2800">
                <a:solidFill>
                  <a:schemeClr val="accent2"/>
                </a:solidFill>
              </a:rPr>
              <a:t> </a:t>
            </a:r>
            <a:r>
              <a:rPr lang="es-AR" sz="2000">
                <a:solidFill>
                  <a:schemeClr val="accent2"/>
                </a:solidFill>
              </a:rPr>
              <a:t>              </a:t>
            </a:r>
            <a:endParaRPr lang="en-US" sz="2000">
              <a:solidFill>
                <a:schemeClr val="accent2"/>
              </a:solidFill>
            </a:endParaRPr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>
            <a:off x="2057400" y="2057400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2057400" y="2057400"/>
            <a:ext cx="3048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>
            <a:off x="2133600" y="6019800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>
            <a:off x="2133600" y="6019800"/>
            <a:ext cx="3048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>
            <a:off x="3962400" y="4191000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>
            <a:off x="1524000" y="3581400"/>
            <a:ext cx="38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>
            <a:off x="3200400" y="3886200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>
            <a:off x="2057400" y="5105400"/>
            <a:ext cx="38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304800" y="1828800"/>
            <a:ext cx="162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000">
                <a:solidFill>
                  <a:srgbClr val="FF3399"/>
                </a:solidFill>
              </a:rPr>
              <a:t>ANALGESIA</a:t>
            </a:r>
            <a:endParaRPr lang="en-US" sz="2000">
              <a:solidFill>
                <a:srgbClr val="FF3399"/>
              </a:solidFill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315913" y="2743200"/>
            <a:ext cx="1512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000">
                <a:solidFill>
                  <a:srgbClr val="FF3399"/>
                </a:solidFill>
              </a:rPr>
              <a:t>SEDACIÓN</a:t>
            </a:r>
            <a:endParaRPr lang="en-US" sz="2000">
              <a:solidFill>
                <a:srgbClr val="FF3399"/>
              </a:solidFill>
            </a:endParaRPr>
          </a:p>
        </p:txBody>
      </p:sp>
      <p:sp>
        <p:nvSpPr>
          <p:cNvPr id="79887" name="Rectangle 15"/>
          <p:cNvSpPr>
            <a:spLocks noChangeArrowheads="1"/>
          </p:cNvSpPr>
          <p:nvPr/>
        </p:nvSpPr>
        <p:spPr bwMode="auto">
          <a:xfrm>
            <a:off x="304800" y="3962400"/>
            <a:ext cx="364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sz="2000">
                <a:solidFill>
                  <a:srgbClr val="FF3399"/>
                </a:solidFill>
              </a:rPr>
              <a:t>DEPRESIÓN RESPIRATORIA</a:t>
            </a:r>
            <a:endParaRPr lang="en-US" sz="2000">
              <a:solidFill>
                <a:srgbClr val="FF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  <p:bldP spid="79886" grpId="0"/>
      <p:bldP spid="798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3492500" y="333375"/>
            <a:ext cx="24669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SISTEMA NERVIOSO</a:t>
            </a: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898525" y="1722438"/>
            <a:ext cx="14414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i="1">
                <a:solidFill>
                  <a:schemeClr val="accent2"/>
                </a:solidFill>
              </a:rPr>
              <a:t>Localización</a:t>
            </a:r>
          </a:p>
          <a:p>
            <a:endParaRPr lang="es-ES" i="1">
              <a:solidFill>
                <a:schemeClr val="accent2"/>
              </a:solidFill>
            </a:endParaRPr>
          </a:p>
          <a:p>
            <a:endParaRPr lang="es-ES" i="1">
              <a:solidFill>
                <a:schemeClr val="accent2"/>
              </a:solidFill>
            </a:endParaRPr>
          </a:p>
          <a:p>
            <a:r>
              <a:rPr lang="es-ES" i="1">
                <a:solidFill>
                  <a:schemeClr val="accent2"/>
                </a:solidFill>
              </a:rPr>
              <a:t>Función</a:t>
            </a:r>
          </a:p>
          <a:p>
            <a:endParaRPr lang="es-ES" i="1">
              <a:solidFill>
                <a:schemeClr val="accent2"/>
              </a:solidFill>
            </a:endParaRPr>
          </a:p>
          <a:p>
            <a:endParaRPr lang="es-ES" i="1">
              <a:solidFill>
                <a:schemeClr val="accent2"/>
              </a:solidFill>
            </a:endParaRPr>
          </a:p>
          <a:p>
            <a:r>
              <a:rPr lang="es-ES" i="1">
                <a:solidFill>
                  <a:schemeClr val="accent2"/>
                </a:solidFill>
              </a:rPr>
              <a:t>Control</a:t>
            </a: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3562350" y="1649413"/>
            <a:ext cx="11366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Central</a:t>
            </a:r>
          </a:p>
          <a:p>
            <a:endParaRPr lang="es-ES"/>
          </a:p>
          <a:p>
            <a:endParaRPr lang="es-ES"/>
          </a:p>
          <a:p>
            <a:r>
              <a:rPr lang="es-ES"/>
              <a:t>Sensorial</a:t>
            </a:r>
          </a:p>
          <a:p>
            <a:endParaRPr lang="es-ES"/>
          </a:p>
          <a:p>
            <a:endParaRPr lang="es-ES"/>
          </a:p>
          <a:p>
            <a:r>
              <a:rPr lang="es-ES"/>
              <a:t>Somático</a:t>
            </a: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5722938" y="1624013"/>
            <a:ext cx="12255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Periférico</a:t>
            </a:r>
          </a:p>
          <a:p>
            <a:endParaRPr lang="es-ES"/>
          </a:p>
          <a:p>
            <a:endParaRPr lang="es-ES"/>
          </a:p>
          <a:p>
            <a:r>
              <a:rPr lang="es-ES"/>
              <a:t>Motor</a:t>
            </a:r>
          </a:p>
          <a:p>
            <a:endParaRPr lang="es-ES"/>
          </a:p>
          <a:p>
            <a:endParaRPr lang="es-ES"/>
          </a:p>
          <a:p>
            <a:r>
              <a:rPr lang="es-ES"/>
              <a:t>Autónomo</a:t>
            </a: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2555875" y="191770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>
            <a:off x="2555875" y="270986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2555875" y="3502025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94219" name="Line 11"/>
          <p:cNvSpPr>
            <a:spLocks noChangeShapeType="1"/>
          </p:cNvSpPr>
          <p:nvPr/>
        </p:nvSpPr>
        <p:spPr bwMode="auto">
          <a:xfrm>
            <a:off x="0" y="40052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94220" name="Text Box 12"/>
          <p:cNvSpPr txBox="1">
            <a:spLocks noChangeArrowheads="1"/>
          </p:cNvSpPr>
          <p:nvPr/>
        </p:nvSpPr>
        <p:spPr bwMode="auto">
          <a:xfrm>
            <a:off x="808038" y="4097338"/>
            <a:ext cx="23050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NEUROFARMACOS</a:t>
            </a:r>
          </a:p>
          <a:p>
            <a:pPr>
              <a:buFontTx/>
              <a:buChar char="•"/>
            </a:pPr>
            <a:r>
              <a:rPr lang="es-ES" i="1"/>
              <a:t>Anestésicos</a:t>
            </a:r>
          </a:p>
          <a:p>
            <a:pPr>
              <a:buFontTx/>
              <a:buChar char="•"/>
            </a:pPr>
            <a:r>
              <a:rPr lang="es-ES" i="1"/>
              <a:t>Analgésicos</a:t>
            </a:r>
          </a:p>
          <a:p>
            <a:pPr>
              <a:buFontTx/>
              <a:buChar char="•"/>
            </a:pPr>
            <a:r>
              <a:rPr lang="es-ES" i="1"/>
              <a:t>Hipnóticos</a:t>
            </a:r>
          </a:p>
          <a:p>
            <a:pPr>
              <a:buFontTx/>
              <a:buChar char="•"/>
            </a:pPr>
            <a:r>
              <a:rPr lang="es-ES" i="1"/>
              <a:t>Sedantes</a:t>
            </a:r>
          </a:p>
          <a:p>
            <a:pPr>
              <a:buFontTx/>
              <a:buChar char="•"/>
            </a:pPr>
            <a:r>
              <a:rPr lang="es-ES" i="1"/>
              <a:t>Antiepilépticos</a:t>
            </a:r>
          </a:p>
          <a:p>
            <a:pPr>
              <a:buFontTx/>
              <a:buChar char="•"/>
            </a:pPr>
            <a:r>
              <a:rPr lang="es-ES" i="1"/>
              <a:t>Antiparkinsonianos</a:t>
            </a:r>
          </a:p>
          <a:p>
            <a:pPr>
              <a:buFontTx/>
              <a:buChar char="•"/>
            </a:pPr>
            <a:endParaRPr lang="es-ES" i="1"/>
          </a:p>
        </p:txBody>
      </p:sp>
      <p:sp>
        <p:nvSpPr>
          <p:cNvPr id="94221" name="Text Box 13"/>
          <p:cNvSpPr txBox="1">
            <a:spLocks noChangeArrowheads="1"/>
          </p:cNvSpPr>
          <p:nvPr/>
        </p:nvSpPr>
        <p:spPr bwMode="auto">
          <a:xfrm>
            <a:off x="5200650" y="4149725"/>
            <a:ext cx="21907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PSICOFARMACOS</a:t>
            </a:r>
          </a:p>
          <a:p>
            <a:pPr>
              <a:buFontTx/>
              <a:buChar char="•"/>
            </a:pPr>
            <a:r>
              <a:rPr lang="es-ES" i="1"/>
              <a:t>Antipsicóticos</a:t>
            </a:r>
          </a:p>
          <a:p>
            <a:pPr>
              <a:buFontTx/>
              <a:buChar char="•"/>
            </a:pPr>
            <a:r>
              <a:rPr lang="es-ES" i="1"/>
              <a:t>Ansiolíticos</a:t>
            </a:r>
          </a:p>
          <a:p>
            <a:pPr>
              <a:buFontTx/>
              <a:buChar char="•"/>
            </a:pPr>
            <a:r>
              <a:rPr lang="es-ES" i="1"/>
              <a:t>Antidepresivos</a:t>
            </a:r>
          </a:p>
          <a:p>
            <a:pPr>
              <a:buFontTx/>
              <a:buChar char="•"/>
            </a:pPr>
            <a:r>
              <a:rPr lang="es-ES" i="1"/>
              <a:t>Estimulantes</a:t>
            </a:r>
          </a:p>
          <a:p>
            <a:pPr>
              <a:buFontTx/>
              <a:buChar char="•"/>
            </a:pPr>
            <a:r>
              <a:rPr lang="es-ES" i="1"/>
              <a:t>Alucinógenos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0" grpId="0"/>
      <p:bldP spid="942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365125" y="141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/>
          </a:p>
        </p:txBody>
      </p:sp>
      <p:graphicFrame>
        <p:nvGraphicFramePr>
          <p:cNvPr id="83971" name="Group 3"/>
          <p:cNvGraphicFramePr>
            <a:graphicFrameLocks noGrp="1"/>
          </p:cNvGraphicFramePr>
          <p:nvPr>
            <p:ph/>
          </p:nvPr>
        </p:nvGraphicFramePr>
        <p:xfrm>
          <a:off x="533400" y="836613"/>
          <a:ext cx="8153400" cy="5791518"/>
        </p:xfrm>
        <a:graphic>
          <a:graphicData uri="http://schemas.openxmlformats.org/drawingml/2006/table">
            <a:tbl>
              <a:tblPr/>
              <a:tblGrid>
                <a:gridCol w="1477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4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DROGA</a:t>
                      </a:r>
                      <a:endParaRPr kumimoji="0" lang="es-AR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Potencia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analgésica</a:t>
                      </a:r>
                      <a:endParaRPr kumimoji="0" lang="es-AR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Actividad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intrínseca</a:t>
                      </a:r>
                      <a:endParaRPr kumimoji="0" lang="es-AR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Tipo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receptor</a:t>
                      </a:r>
                      <a:endParaRPr kumimoji="0" lang="es-AR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vida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1/2</a:t>
                      </a:r>
                      <a:endParaRPr kumimoji="0" lang="es-AR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Comentarios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indicaciones</a:t>
                      </a:r>
                      <a:endParaRPr kumimoji="0" lang="es-AR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MORFINA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µ  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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(horas)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Tratamiento del dolor crónico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meperidina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µ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“ “  ( &gt; eficacia oral)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7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metadona</a:t>
                      </a:r>
                      <a:endParaRPr kumimoji="0" lang="es-A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kumimoji="0" lang="es-A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s-A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µ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15-40</a:t>
                      </a:r>
                      <a:endParaRPr kumimoji="0" lang="es-A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“ “  (Tratamiento de adictos)</a:t>
                      </a:r>
                      <a:endParaRPr kumimoji="0" lang="es-A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fentanilo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µ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3-4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Anestesia-postoperatoria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codeína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µ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2-4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Dolor / antitusivo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propoxifeno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µ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6-12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Dolor leve a moderado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nalbufina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y 0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µ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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2-3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Dolor postoperatorio 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(causa disforia)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buprenorfina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a 1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µ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Dolor crónico 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(no en adictos)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difenoxilato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µ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</a:t>
                      </a: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s-A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Tratam. diarreas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naloxona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µ  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s-A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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Tratamiento depresión      </a:t>
                      </a:r>
                      <a:b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respiratoria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Recuperación  adictos    </a:t>
                      </a:r>
                      <a:b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s-A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Diagnóstico</a:t>
                      </a:r>
                      <a:endParaRPr kumimoji="0" lang="es-A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4059" name="Text Box 91"/>
          <p:cNvSpPr txBox="1">
            <a:spLocks noChangeArrowheads="1"/>
          </p:cNvSpPr>
          <p:nvPr/>
        </p:nvSpPr>
        <p:spPr bwMode="auto">
          <a:xfrm>
            <a:off x="228600" y="228600"/>
            <a:ext cx="6494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chemeClr val="accent2"/>
                </a:solidFill>
              </a:rPr>
              <a:t>   ANALGÉSICOS OPIOIDES Y SUS ANTAGONISTAS</a:t>
            </a:r>
            <a:endParaRPr lang="es-ES" sz="2000" b="1">
              <a:solidFill>
                <a:schemeClr val="accent2"/>
              </a:solidFill>
            </a:endParaRPr>
          </a:p>
        </p:txBody>
      </p:sp>
      <p:sp>
        <p:nvSpPr>
          <p:cNvPr id="84060" name="Line 92"/>
          <p:cNvSpPr>
            <a:spLocks noChangeShapeType="1"/>
          </p:cNvSpPr>
          <p:nvPr/>
        </p:nvSpPr>
        <p:spPr bwMode="auto">
          <a:xfrm>
            <a:off x="179388" y="609600"/>
            <a:ext cx="882015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4138" y="657225"/>
            <a:ext cx="643572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735013" y="136525"/>
            <a:ext cx="501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/>
              <a:t>Farmacología del sistema motor: tono muscular</a:t>
            </a:r>
            <a:endParaRPr lang="es-ES_tradnl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554038"/>
            <a:ext cx="8207375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35013" y="136525"/>
            <a:ext cx="262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/>
              <a:t>Sinapsis neuromuscular</a:t>
            </a:r>
            <a:endParaRPr lang="es-ES_tradnl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8238" y="0"/>
            <a:ext cx="4327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58750" y="128905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/>
              <a:t>Relajantes musculares</a:t>
            </a:r>
            <a:endParaRPr lang="es-ES_tradnl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00" y="220663"/>
            <a:ext cx="3944938" cy="608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58750" y="1289050"/>
            <a:ext cx="1676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/>
              <a:t>Succinilcolina como relajante muscular</a:t>
            </a:r>
            <a:endParaRPr lang="es-ES_tradnl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8063" y="0"/>
            <a:ext cx="4325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79388" y="404813"/>
            <a:ext cx="338455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 b="1"/>
              <a:t>EPILEPSIA</a:t>
            </a:r>
          </a:p>
          <a:p>
            <a:endParaRPr lang="es-AR"/>
          </a:p>
          <a:p>
            <a:pPr>
              <a:buFontTx/>
              <a:buChar char="•"/>
            </a:pPr>
            <a:r>
              <a:rPr lang="es-AR" i="1"/>
              <a:t>Primaria</a:t>
            </a:r>
          </a:p>
          <a:p>
            <a:pPr>
              <a:buFontTx/>
              <a:buChar char="•"/>
            </a:pPr>
            <a:r>
              <a:rPr lang="es-AR" i="1"/>
              <a:t>Secundaria</a:t>
            </a:r>
          </a:p>
          <a:p>
            <a:pPr>
              <a:buFontTx/>
              <a:buChar char="•"/>
            </a:pPr>
            <a:endParaRPr lang="es-AR" i="1"/>
          </a:p>
          <a:p>
            <a:r>
              <a:rPr lang="es-AR" b="1" i="1"/>
              <a:t>Parcial/focal</a:t>
            </a:r>
          </a:p>
          <a:p>
            <a:r>
              <a:rPr lang="es-AR" i="1"/>
              <a:t>(fenitoína, CBMZ)</a:t>
            </a:r>
          </a:p>
          <a:p>
            <a:endParaRPr lang="es-AR" i="1"/>
          </a:p>
          <a:p>
            <a:r>
              <a:rPr lang="es-AR" b="1" i="1"/>
              <a:t>Generalizada</a:t>
            </a:r>
          </a:p>
          <a:p>
            <a:pPr>
              <a:buFontTx/>
              <a:buChar char="•"/>
            </a:pPr>
            <a:r>
              <a:rPr lang="es-AR" i="1"/>
              <a:t>T/C (CBMZ, fenitoína)</a:t>
            </a:r>
          </a:p>
          <a:p>
            <a:pPr>
              <a:buFontTx/>
              <a:buChar char="•"/>
            </a:pPr>
            <a:r>
              <a:rPr lang="es-AR" i="1"/>
              <a:t>Ausencia</a:t>
            </a:r>
          </a:p>
          <a:p>
            <a:pPr>
              <a:buFontTx/>
              <a:buChar char="•"/>
            </a:pPr>
            <a:r>
              <a:rPr lang="es-AR" i="1"/>
              <a:t>Mioclónica (valproato, CLZP)</a:t>
            </a:r>
          </a:p>
          <a:p>
            <a:pPr>
              <a:buFontTx/>
              <a:buChar char="•"/>
            </a:pPr>
            <a:r>
              <a:rPr lang="es-AR" i="1"/>
              <a:t>Febril (PB)</a:t>
            </a:r>
          </a:p>
          <a:p>
            <a:pPr>
              <a:buFontTx/>
              <a:buChar char="•"/>
            </a:pPr>
            <a:r>
              <a:rPr lang="es-AR" i="1"/>
              <a:t>Status epilepticus (DZP)</a:t>
            </a:r>
          </a:p>
          <a:p>
            <a:endParaRPr lang="es-AR" i="1"/>
          </a:p>
          <a:p>
            <a:endParaRPr lang="es-AR" i="1"/>
          </a:p>
          <a:p>
            <a:endParaRPr lang="es-AR" i="1"/>
          </a:p>
          <a:p>
            <a:endParaRPr lang="es-ES_tradnl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060575"/>
            <a:ext cx="4495800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563" y="2119313"/>
            <a:ext cx="4154487" cy="354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195513" y="620713"/>
            <a:ext cx="5616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/>
              <a:t>Mecanismo de acción de los Antiepilépticos</a:t>
            </a:r>
            <a:endParaRPr lang="es-ES_tradnl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0"/>
            <a:ext cx="4498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58750" y="1289050"/>
            <a:ext cx="1676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/>
              <a:t>Tratamiento de la enfermedad de Parkinson</a:t>
            </a:r>
            <a:endParaRPr lang="es-ES_tradnl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877050" y="5229225"/>
            <a:ext cx="200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/>
              <a:t>Pero la dopamina tiene muchas otras funciones…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1166813" y="352425"/>
            <a:ext cx="584835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/>
              <a:t>Psicofármacos:</a:t>
            </a:r>
          </a:p>
          <a:p>
            <a:r>
              <a:rPr lang="es-ES"/>
              <a:t>Trastornos del estado de ánimo</a:t>
            </a:r>
          </a:p>
          <a:p>
            <a:endParaRPr lang="es-ES"/>
          </a:p>
          <a:p>
            <a:r>
              <a:rPr lang="es-ES"/>
              <a:t>Aminas biógenas – proyecciones en telaraña en el SNC</a:t>
            </a:r>
          </a:p>
          <a:p>
            <a:pPr>
              <a:buFontTx/>
              <a:buChar char="•"/>
            </a:pPr>
            <a:r>
              <a:rPr lang="es-ES" i="1"/>
              <a:t>Dopamina</a:t>
            </a:r>
          </a:p>
          <a:p>
            <a:pPr>
              <a:buFontTx/>
              <a:buChar char="•"/>
            </a:pPr>
            <a:r>
              <a:rPr lang="es-ES" i="1"/>
              <a:t>Acetilcolina</a:t>
            </a:r>
          </a:p>
          <a:p>
            <a:pPr>
              <a:buFontTx/>
              <a:buChar char="•"/>
            </a:pPr>
            <a:r>
              <a:rPr lang="es-ES" i="1"/>
              <a:t>Noradrenalina</a:t>
            </a:r>
          </a:p>
          <a:p>
            <a:pPr>
              <a:buFontTx/>
              <a:buChar char="•"/>
            </a:pPr>
            <a:r>
              <a:rPr lang="es-ES" i="1"/>
              <a:t>Serotonina</a:t>
            </a:r>
          </a:p>
          <a:p>
            <a:pPr>
              <a:buFontTx/>
              <a:buChar char="•"/>
            </a:pPr>
            <a:r>
              <a:rPr lang="es-ES" i="1"/>
              <a:t>Histamina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238" y="792163"/>
            <a:ext cx="6867525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735013" y="136525"/>
            <a:ext cx="306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/>
              <a:t>Aminas biógenas: dopamina</a:t>
            </a:r>
            <a:endParaRPr lang="es-ES_tradn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2590800" y="47625"/>
            <a:ext cx="4191000" cy="511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s-ES_tradnl" altLang="es-ES" sz="2200"/>
              <a:t>sistema nervioso </a:t>
            </a:r>
            <a:r>
              <a:rPr lang="es-ES_tradnl" altLang="es-ES" sz="2200" b="1"/>
              <a:t>AUTÓNOMO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r="2539"/>
          <a:stretch>
            <a:fillRect/>
          </a:stretch>
        </p:blipFill>
        <p:spPr bwMode="auto">
          <a:xfrm>
            <a:off x="1654175" y="1143000"/>
            <a:ext cx="5499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974850" y="609600"/>
            <a:ext cx="159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 u="sng"/>
              <a:t>SIMPÁTICO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181600" y="609600"/>
            <a:ext cx="2317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 u="sng"/>
              <a:t>PARASIMPÁTICO</a:t>
            </a:r>
          </a:p>
        </p:txBody>
      </p:sp>
    </p:spTree>
    <p:extLst>
      <p:ext uri="{BB962C8B-B14F-4D97-AF65-F5344CB8AC3E}">
        <p14:creationId xmlns:p14="http://schemas.microsoft.com/office/powerpoint/2010/main" val="31381207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987425" y="238125"/>
            <a:ext cx="71961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800" b="1"/>
              <a:t>Vías dopaminérgicas en los roedores</a:t>
            </a:r>
            <a:endParaRPr lang="es-ES_tradnl" sz="280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0" y="873125"/>
            <a:ext cx="4430713" cy="57943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116138" y="158750"/>
            <a:ext cx="5362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800" b="1"/>
              <a:t>Receptores dopaminérgicos</a:t>
            </a:r>
            <a:endParaRPr lang="es-ES_tradnl" sz="2400">
              <a:latin typeface="Times New Roman" pitchFamily="18" charset="0"/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116263" y="3563938"/>
            <a:ext cx="169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 b="1"/>
              <a:t>Tipo D1</a:t>
            </a:r>
            <a:endParaRPr lang="es-ES_tradnl" sz="2400">
              <a:latin typeface="Times New Roman" pitchFamily="18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5902325" y="3563938"/>
            <a:ext cx="1641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400" b="1"/>
              <a:t>Tipo D2</a:t>
            </a:r>
            <a:endParaRPr lang="es-ES_tradnl" sz="2400">
              <a:latin typeface="Times New Roman" pitchFamily="18" charset="0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539875" y="3946525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/>
              <a:t>’90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209925" y="4376738"/>
            <a:ext cx="1128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/>
              <a:t>D1 , D5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867400" y="4376738"/>
            <a:ext cx="1587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/>
              <a:t>D2, D3 , D4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281113" y="5480050"/>
            <a:ext cx="1538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Agonistas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5715000" y="5334000"/>
            <a:ext cx="3057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Quinpirol, clozapina, PD168077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3167063" y="5443538"/>
            <a:ext cx="1709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SKF38393</a:t>
            </a:r>
            <a:endParaRPr lang="en-US" b="1"/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1066800" y="6156325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Antagonistas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3155950" y="6186488"/>
            <a:ext cx="170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SCH-23390</a:t>
            </a: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5715000" y="6064250"/>
            <a:ext cx="320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/>
              <a:t>Spiperona,haloperidol</a:t>
            </a:r>
          </a:p>
          <a:p>
            <a:pPr eaLnBrk="0" hangingPunct="0"/>
            <a:r>
              <a:rPr lang="en-US"/>
              <a:t>Sulpirida, PNU101387</a:t>
            </a:r>
            <a:endParaRPr lang="en-US" b="1"/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3187700" y="2624138"/>
            <a:ext cx="1198563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ym typeface="Symbol" pitchFamily="18" charset="2"/>
              </a:rPr>
              <a:t> cAMP</a:t>
            </a:r>
            <a:endParaRPr lang="en-US" sz="2000"/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6008688" y="2609850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ym typeface="Symbol" pitchFamily="18" charset="2"/>
              </a:rPr>
              <a:t> cAMP</a:t>
            </a:r>
            <a:endParaRPr lang="en-US" sz="2000"/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1600200" y="2346325"/>
            <a:ext cx="1411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/>
              <a:t>’70 a ’80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3457575" y="1925638"/>
            <a:ext cx="706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/>
              <a:t>D1</a:t>
            </a: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6338888" y="1925638"/>
            <a:ext cx="823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/>
              <a:t>D2</a:t>
            </a:r>
          </a:p>
        </p:txBody>
      </p:sp>
      <p:sp>
        <p:nvSpPr>
          <p:cNvPr id="49171" name="Line 19"/>
          <p:cNvSpPr>
            <a:spLocks noChangeShapeType="1"/>
          </p:cNvSpPr>
          <p:nvPr/>
        </p:nvSpPr>
        <p:spPr bwMode="auto">
          <a:xfrm>
            <a:off x="2894013" y="1905000"/>
            <a:ext cx="1587" cy="1219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3386138" y="728663"/>
            <a:ext cx="28924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800" b="1">
                <a:solidFill>
                  <a:srgbClr val="FFFF99"/>
                </a:solidFill>
              </a:rPr>
              <a:t> </a:t>
            </a:r>
            <a:r>
              <a:rPr lang="es-ES_tradnl" sz="2800" b="1"/>
              <a:t>Clasificación</a:t>
            </a:r>
          </a:p>
        </p:txBody>
      </p:sp>
      <p:sp>
        <p:nvSpPr>
          <p:cNvPr id="49173" name="Line 21"/>
          <p:cNvSpPr>
            <a:spLocks noChangeShapeType="1"/>
          </p:cNvSpPr>
          <p:nvPr/>
        </p:nvSpPr>
        <p:spPr bwMode="auto">
          <a:xfrm>
            <a:off x="2895600" y="3581400"/>
            <a:ext cx="0" cy="1295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49174" name="Line 22"/>
          <p:cNvSpPr>
            <a:spLocks noChangeShapeType="1"/>
          </p:cNvSpPr>
          <p:nvPr/>
        </p:nvSpPr>
        <p:spPr bwMode="auto">
          <a:xfrm>
            <a:off x="457200" y="1371600"/>
            <a:ext cx="830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328863" y="228600"/>
            <a:ext cx="52911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800" b="1"/>
              <a:t>Receptores dopaminérgicos</a:t>
            </a:r>
            <a:endParaRPr lang="es-ES_tradnl" sz="2400" i="1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663825" y="762000"/>
            <a:ext cx="3721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800" b="1"/>
              <a:t> Estructura </a:t>
            </a:r>
          </a:p>
        </p:txBody>
      </p:sp>
      <p:grpSp>
        <p:nvGrpSpPr>
          <p:cNvPr id="51204" name="Group 4"/>
          <p:cNvGrpSpPr>
            <a:grpSpLocks/>
          </p:cNvGrpSpPr>
          <p:nvPr/>
        </p:nvGrpSpPr>
        <p:grpSpPr bwMode="auto">
          <a:xfrm>
            <a:off x="2209800" y="1933575"/>
            <a:ext cx="3159125" cy="4314825"/>
            <a:chOff x="1822" y="866"/>
            <a:chExt cx="2149" cy="2609"/>
          </a:xfrm>
        </p:grpSpPr>
        <p:grpSp>
          <p:nvGrpSpPr>
            <p:cNvPr id="51205" name="Group 5"/>
            <p:cNvGrpSpPr>
              <a:grpSpLocks/>
            </p:cNvGrpSpPr>
            <p:nvPr/>
          </p:nvGrpSpPr>
          <p:grpSpPr bwMode="auto">
            <a:xfrm>
              <a:off x="2830" y="1452"/>
              <a:ext cx="288" cy="480"/>
              <a:chOff x="2830" y="1452"/>
              <a:chExt cx="288" cy="480"/>
            </a:xfrm>
          </p:grpSpPr>
          <p:sp>
            <p:nvSpPr>
              <p:cNvPr id="51206" name="Freeform 6"/>
              <p:cNvSpPr>
                <a:spLocks/>
              </p:cNvSpPr>
              <p:nvPr/>
            </p:nvSpPr>
            <p:spPr bwMode="auto">
              <a:xfrm>
                <a:off x="2830" y="1452"/>
                <a:ext cx="288" cy="480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15" y="2"/>
                  </a:cxn>
                  <a:cxn ang="0">
                    <a:pos x="88" y="6"/>
                  </a:cxn>
                  <a:cxn ang="0">
                    <a:pos x="63" y="13"/>
                  </a:cxn>
                  <a:cxn ang="0">
                    <a:pos x="42" y="22"/>
                  </a:cxn>
                  <a:cxn ang="0">
                    <a:pos x="33" y="27"/>
                  </a:cxn>
                  <a:cxn ang="0">
                    <a:pos x="25" y="33"/>
                  </a:cxn>
                  <a:cxn ang="0">
                    <a:pos x="17" y="39"/>
                  </a:cxn>
                  <a:cxn ang="0">
                    <a:pos x="11" y="46"/>
                  </a:cxn>
                  <a:cxn ang="0">
                    <a:pos x="6" y="53"/>
                  </a:cxn>
                  <a:cxn ang="0">
                    <a:pos x="3" y="60"/>
                  </a:cxn>
                  <a:cxn ang="0">
                    <a:pos x="1" y="67"/>
                  </a:cxn>
                  <a:cxn ang="0">
                    <a:pos x="0" y="75"/>
                  </a:cxn>
                  <a:cxn ang="0">
                    <a:pos x="0" y="405"/>
                  </a:cxn>
                  <a:cxn ang="0">
                    <a:pos x="1" y="413"/>
                  </a:cxn>
                  <a:cxn ang="0">
                    <a:pos x="3" y="420"/>
                  </a:cxn>
                  <a:cxn ang="0">
                    <a:pos x="6" y="427"/>
                  </a:cxn>
                  <a:cxn ang="0">
                    <a:pos x="11" y="434"/>
                  </a:cxn>
                  <a:cxn ang="0">
                    <a:pos x="17" y="441"/>
                  </a:cxn>
                  <a:cxn ang="0">
                    <a:pos x="25" y="447"/>
                  </a:cxn>
                  <a:cxn ang="0">
                    <a:pos x="33" y="453"/>
                  </a:cxn>
                  <a:cxn ang="0">
                    <a:pos x="42" y="458"/>
                  </a:cxn>
                  <a:cxn ang="0">
                    <a:pos x="63" y="467"/>
                  </a:cxn>
                  <a:cxn ang="0">
                    <a:pos x="88" y="474"/>
                  </a:cxn>
                  <a:cxn ang="0">
                    <a:pos x="115" y="478"/>
                  </a:cxn>
                  <a:cxn ang="0">
                    <a:pos x="144" y="480"/>
                  </a:cxn>
                  <a:cxn ang="0">
                    <a:pos x="173" y="478"/>
                  </a:cxn>
                  <a:cxn ang="0">
                    <a:pos x="200" y="474"/>
                  </a:cxn>
                  <a:cxn ang="0">
                    <a:pos x="225" y="467"/>
                  </a:cxn>
                  <a:cxn ang="0">
                    <a:pos x="246" y="458"/>
                  </a:cxn>
                  <a:cxn ang="0">
                    <a:pos x="255" y="453"/>
                  </a:cxn>
                  <a:cxn ang="0">
                    <a:pos x="264" y="447"/>
                  </a:cxn>
                  <a:cxn ang="0">
                    <a:pos x="271" y="441"/>
                  </a:cxn>
                  <a:cxn ang="0">
                    <a:pos x="277" y="434"/>
                  </a:cxn>
                  <a:cxn ang="0">
                    <a:pos x="282" y="427"/>
                  </a:cxn>
                  <a:cxn ang="0">
                    <a:pos x="285" y="420"/>
                  </a:cxn>
                  <a:cxn ang="0">
                    <a:pos x="287" y="413"/>
                  </a:cxn>
                  <a:cxn ang="0">
                    <a:pos x="288" y="405"/>
                  </a:cxn>
                  <a:cxn ang="0">
                    <a:pos x="288" y="75"/>
                  </a:cxn>
                  <a:cxn ang="0">
                    <a:pos x="287" y="67"/>
                  </a:cxn>
                  <a:cxn ang="0">
                    <a:pos x="285" y="60"/>
                  </a:cxn>
                  <a:cxn ang="0">
                    <a:pos x="282" y="53"/>
                  </a:cxn>
                  <a:cxn ang="0">
                    <a:pos x="277" y="46"/>
                  </a:cxn>
                  <a:cxn ang="0">
                    <a:pos x="271" y="39"/>
                  </a:cxn>
                  <a:cxn ang="0">
                    <a:pos x="264" y="33"/>
                  </a:cxn>
                  <a:cxn ang="0">
                    <a:pos x="255" y="27"/>
                  </a:cxn>
                  <a:cxn ang="0">
                    <a:pos x="246" y="22"/>
                  </a:cxn>
                  <a:cxn ang="0">
                    <a:pos x="225" y="13"/>
                  </a:cxn>
                  <a:cxn ang="0">
                    <a:pos x="200" y="6"/>
                  </a:cxn>
                  <a:cxn ang="0">
                    <a:pos x="173" y="2"/>
                  </a:cxn>
                  <a:cxn ang="0">
                    <a:pos x="144" y="0"/>
                  </a:cxn>
                </a:cxnLst>
                <a:rect l="0" t="0" r="r" b="b"/>
                <a:pathLst>
                  <a:path w="288" h="480">
                    <a:moveTo>
                      <a:pt x="144" y="0"/>
                    </a:moveTo>
                    <a:lnTo>
                      <a:pt x="115" y="2"/>
                    </a:lnTo>
                    <a:lnTo>
                      <a:pt x="88" y="6"/>
                    </a:lnTo>
                    <a:lnTo>
                      <a:pt x="63" y="13"/>
                    </a:lnTo>
                    <a:lnTo>
                      <a:pt x="42" y="22"/>
                    </a:lnTo>
                    <a:lnTo>
                      <a:pt x="33" y="27"/>
                    </a:lnTo>
                    <a:lnTo>
                      <a:pt x="25" y="33"/>
                    </a:lnTo>
                    <a:lnTo>
                      <a:pt x="17" y="39"/>
                    </a:lnTo>
                    <a:lnTo>
                      <a:pt x="11" y="46"/>
                    </a:lnTo>
                    <a:lnTo>
                      <a:pt x="6" y="53"/>
                    </a:lnTo>
                    <a:lnTo>
                      <a:pt x="3" y="60"/>
                    </a:lnTo>
                    <a:lnTo>
                      <a:pt x="1" y="67"/>
                    </a:lnTo>
                    <a:lnTo>
                      <a:pt x="0" y="75"/>
                    </a:lnTo>
                    <a:lnTo>
                      <a:pt x="0" y="405"/>
                    </a:lnTo>
                    <a:lnTo>
                      <a:pt x="1" y="413"/>
                    </a:lnTo>
                    <a:lnTo>
                      <a:pt x="3" y="420"/>
                    </a:lnTo>
                    <a:lnTo>
                      <a:pt x="6" y="427"/>
                    </a:lnTo>
                    <a:lnTo>
                      <a:pt x="11" y="434"/>
                    </a:lnTo>
                    <a:lnTo>
                      <a:pt x="17" y="441"/>
                    </a:lnTo>
                    <a:lnTo>
                      <a:pt x="25" y="447"/>
                    </a:lnTo>
                    <a:lnTo>
                      <a:pt x="33" y="453"/>
                    </a:lnTo>
                    <a:lnTo>
                      <a:pt x="42" y="458"/>
                    </a:lnTo>
                    <a:lnTo>
                      <a:pt x="63" y="467"/>
                    </a:lnTo>
                    <a:lnTo>
                      <a:pt x="88" y="474"/>
                    </a:lnTo>
                    <a:lnTo>
                      <a:pt x="115" y="478"/>
                    </a:lnTo>
                    <a:lnTo>
                      <a:pt x="144" y="480"/>
                    </a:lnTo>
                    <a:lnTo>
                      <a:pt x="173" y="478"/>
                    </a:lnTo>
                    <a:lnTo>
                      <a:pt x="200" y="474"/>
                    </a:lnTo>
                    <a:lnTo>
                      <a:pt x="225" y="467"/>
                    </a:lnTo>
                    <a:lnTo>
                      <a:pt x="246" y="458"/>
                    </a:lnTo>
                    <a:lnTo>
                      <a:pt x="255" y="453"/>
                    </a:lnTo>
                    <a:lnTo>
                      <a:pt x="264" y="447"/>
                    </a:lnTo>
                    <a:lnTo>
                      <a:pt x="271" y="441"/>
                    </a:lnTo>
                    <a:lnTo>
                      <a:pt x="277" y="434"/>
                    </a:lnTo>
                    <a:lnTo>
                      <a:pt x="282" y="427"/>
                    </a:lnTo>
                    <a:lnTo>
                      <a:pt x="285" y="420"/>
                    </a:lnTo>
                    <a:lnTo>
                      <a:pt x="287" y="413"/>
                    </a:lnTo>
                    <a:lnTo>
                      <a:pt x="288" y="405"/>
                    </a:lnTo>
                    <a:lnTo>
                      <a:pt x="288" y="75"/>
                    </a:lnTo>
                    <a:lnTo>
                      <a:pt x="287" y="67"/>
                    </a:lnTo>
                    <a:lnTo>
                      <a:pt x="285" y="60"/>
                    </a:lnTo>
                    <a:lnTo>
                      <a:pt x="282" y="53"/>
                    </a:lnTo>
                    <a:lnTo>
                      <a:pt x="277" y="46"/>
                    </a:lnTo>
                    <a:lnTo>
                      <a:pt x="271" y="39"/>
                    </a:lnTo>
                    <a:lnTo>
                      <a:pt x="264" y="33"/>
                    </a:lnTo>
                    <a:lnTo>
                      <a:pt x="255" y="27"/>
                    </a:lnTo>
                    <a:lnTo>
                      <a:pt x="246" y="22"/>
                    </a:lnTo>
                    <a:lnTo>
                      <a:pt x="225" y="13"/>
                    </a:lnTo>
                    <a:lnTo>
                      <a:pt x="200" y="6"/>
                    </a:lnTo>
                    <a:lnTo>
                      <a:pt x="173" y="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FFFF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207" name="Freeform 7"/>
              <p:cNvSpPr>
                <a:spLocks/>
              </p:cNvSpPr>
              <p:nvPr/>
            </p:nvSpPr>
            <p:spPr bwMode="auto">
              <a:xfrm>
                <a:off x="2830" y="1452"/>
                <a:ext cx="288" cy="480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15" y="2"/>
                  </a:cxn>
                  <a:cxn ang="0">
                    <a:pos x="88" y="6"/>
                  </a:cxn>
                  <a:cxn ang="0">
                    <a:pos x="63" y="13"/>
                  </a:cxn>
                  <a:cxn ang="0">
                    <a:pos x="42" y="22"/>
                  </a:cxn>
                  <a:cxn ang="0">
                    <a:pos x="33" y="27"/>
                  </a:cxn>
                  <a:cxn ang="0">
                    <a:pos x="25" y="33"/>
                  </a:cxn>
                  <a:cxn ang="0">
                    <a:pos x="17" y="39"/>
                  </a:cxn>
                  <a:cxn ang="0">
                    <a:pos x="11" y="46"/>
                  </a:cxn>
                  <a:cxn ang="0">
                    <a:pos x="6" y="53"/>
                  </a:cxn>
                  <a:cxn ang="0">
                    <a:pos x="3" y="60"/>
                  </a:cxn>
                  <a:cxn ang="0">
                    <a:pos x="1" y="67"/>
                  </a:cxn>
                  <a:cxn ang="0">
                    <a:pos x="0" y="75"/>
                  </a:cxn>
                  <a:cxn ang="0">
                    <a:pos x="0" y="405"/>
                  </a:cxn>
                  <a:cxn ang="0">
                    <a:pos x="1" y="413"/>
                  </a:cxn>
                  <a:cxn ang="0">
                    <a:pos x="3" y="420"/>
                  </a:cxn>
                  <a:cxn ang="0">
                    <a:pos x="6" y="427"/>
                  </a:cxn>
                  <a:cxn ang="0">
                    <a:pos x="11" y="434"/>
                  </a:cxn>
                  <a:cxn ang="0">
                    <a:pos x="17" y="441"/>
                  </a:cxn>
                  <a:cxn ang="0">
                    <a:pos x="25" y="447"/>
                  </a:cxn>
                  <a:cxn ang="0">
                    <a:pos x="33" y="453"/>
                  </a:cxn>
                  <a:cxn ang="0">
                    <a:pos x="42" y="458"/>
                  </a:cxn>
                  <a:cxn ang="0">
                    <a:pos x="63" y="467"/>
                  </a:cxn>
                  <a:cxn ang="0">
                    <a:pos x="88" y="474"/>
                  </a:cxn>
                  <a:cxn ang="0">
                    <a:pos x="115" y="478"/>
                  </a:cxn>
                  <a:cxn ang="0">
                    <a:pos x="144" y="480"/>
                  </a:cxn>
                  <a:cxn ang="0">
                    <a:pos x="173" y="478"/>
                  </a:cxn>
                  <a:cxn ang="0">
                    <a:pos x="200" y="474"/>
                  </a:cxn>
                  <a:cxn ang="0">
                    <a:pos x="225" y="467"/>
                  </a:cxn>
                  <a:cxn ang="0">
                    <a:pos x="246" y="458"/>
                  </a:cxn>
                  <a:cxn ang="0">
                    <a:pos x="255" y="453"/>
                  </a:cxn>
                  <a:cxn ang="0">
                    <a:pos x="264" y="447"/>
                  </a:cxn>
                  <a:cxn ang="0">
                    <a:pos x="271" y="441"/>
                  </a:cxn>
                  <a:cxn ang="0">
                    <a:pos x="277" y="434"/>
                  </a:cxn>
                  <a:cxn ang="0">
                    <a:pos x="282" y="427"/>
                  </a:cxn>
                  <a:cxn ang="0">
                    <a:pos x="285" y="420"/>
                  </a:cxn>
                  <a:cxn ang="0">
                    <a:pos x="287" y="413"/>
                  </a:cxn>
                  <a:cxn ang="0">
                    <a:pos x="288" y="405"/>
                  </a:cxn>
                  <a:cxn ang="0">
                    <a:pos x="288" y="75"/>
                  </a:cxn>
                  <a:cxn ang="0">
                    <a:pos x="287" y="67"/>
                  </a:cxn>
                  <a:cxn ang="0">
                    <a:pos x="285" y="60"/>
                  </a:cxn>
                  <a:cxn ang="0">
                    <a:pos x="282" y="53"/>
                  </a:cxn>
                  <a:cxn ang="0">
                    <a:pos x="277" y="46"/>
                  </a:cxn>
                  <a:cxn ang="0">
                    <a:pos x="271" y="39"/>
                  </a:cxn>
                  <a:cxn ang="0">
                    <a:pos x="264" y="33"/>
                  </a:cxn>
                  <a:cxn ang="0">
                    <a:pos x="255" y="27"/>
                  </a:cxn>
                  <a:cxn ang="0">
                    <a:pos x="246" y="22"/>
                  </a:cxn>
                  <a:cxn ang="0">
                    <a:pos x="225" y="13"/>
                  </a:cxn>
                  <a:cxn ang="0">
                    <a:pos x="200" y="6"/>
                  </a:cxn>
                  <a:cxn ang="0">
                    <a:pos x="173" y="2"/>
                  </a:cxn>
                  <a:cxn ang="0">
                    <a:pos x="144" y="0"/>
                  </a:cxn>
                </a:cxnLst>
                <a:rect l="0" t="0" r="r" b="b"/>
                <a:pathLst>
                  <a:path w="288" h="480">
                    <a:moveTo>
                      <a:pt x="144" y="0"/>
                    </a:moveTo>
                    <a:lnTo>
                      <a:pt x="115" y="2"/>
                    </a:lnTo>
                    <a:lnTo>
                      <a:pt x="88" y="6"/>
                    </a:lnTo>
                    <a:lnTo>
                      <a:pt x="63" y="13"/>
                    </a:lnTo>
                    <a:lnTo>
                      <a:pt x="42" y="22"/>
                    </a:lnTo>
                    <a:lnTo>
                      <a:pt x="33" y="27"/>
                    </a:lnTo>
                    <a:lnTo>
                      <a:pt x="25" y="33"/>
                    </a:lnTo>
                    <a:lnTo>
                      <a:pt x="17" y="39"/>
                    </a:lnTo>
                    <a:lnTo>
                      <a:pt x="11" y="46"/>
                    </a:lnTo>
                    <a:lnTo>
                      <a:pt x="6" y="53"/>
                    </a:lnTo>
                    <a:lnTo>
                      <a:pt x="3" y="60"/>
                    </a:lnTo>
                    <a:lnTo>
                      <a:pt x="1" y="67"/>
                    </a:lnTo>
                    <a:lnTo>
                      <a:pt x="0" y="75"/>
                    </a:lnTo>
                    <a:lnTo>
                      <a:pt x="0" y="405"/>
                    </a:lnTo>
                    <a:lnTo>
                      <a:pt x="1" y="413"/>
                    </a:lnTo>
                    <a:lnTo>
                      <a:pt x="3" y="420"/>
                    </a:lnTo>
                    <a:lnTo>
                      <a:pt x="6" y="427"/>
                    </a:lnTo>
                    <a:lnTo>
                      <a:pt x="11" y="434"/>
                    </a:lnTo>
                    <a:lnTo>
                      <a:pt x="17" y="441"/>
                    </a:lnTo>
                    <a:lnTo>
                      <a:pt x="25" y="447"/>
                    </a:lnTo>
                    <a:lnTo>
                      <a:pt x="33" y="453"/>
                    </a:lnTo>
                    <a:lnTo>
                      <a:pt x="42" y="458"/>
                    </a:lnTo>
                    <a:lnTo>
                      <a:pt x="63" y="467"/>
                    </a:lnTo>
                    <a:lnTo>
                      <a:pt x="88" y="474"/>
                    </a:lnTo>
                    <a:lnTo>
                      <a:pt x="115" y="478"/>
                    </a:lnTo>
                    <a:lnTo>
                      <a:pt x="144" y="480"/>
                    </a:lnTo>
                    <a:lnTo>
                      <a:pt x="173" y="478"/>
                    </a:lnTo>
                    <a:lnTo>
                      <a:pt x="200" y="474"/>
                    </a:lnTo>
                    <a:lnTo>
                      <a:pt x="225" y="467"/>
                    </a:lnTo>
                    <a:lnTo>
                      <a:pt x="246" y="458"/>
                    </a:lnTo>
                    <a:lnTo>
                      <a:pt x="255" y="453"/>
                    </a:lnTo>
                    <a:lnTo>
                      <a:pt x="264" y="447"/>
                    </a:lnTo>
                    <a:lnTo>
                      <a:pt x="271" y="441"/>
                    </a:lnTo>
                    <a:lnTo>
                      <a:pt x="277" y="434"/>
                    </a:lnTo>
                    <a:lnTo>
                      <a:pt x="282" y="427"/>
                    </a:lnTo>
                    <a:lnTo>
                      <a:pt x="285" y="420"/>
                    </a:lnTo>
                    <a:lnTo>
                      <a:pt x="287" y="413"/>
                    </a:lnTo>
                    <a:lnTo>
                      <a:pt x="288" y="405"/>
                    </a:lnTo>
                    <a:lnTo>
                      <a:pt x="288" y="75"/>
                    </a:lnTo>
                    <a:lnTo>
                      <a:pt x="287" y="67"/>
                    </a:lnTo>
                    <a:lnTo>
                      <a:pt x="285" y="60"/>
                    </a:lnTo>
                    <a:lnTo>
                      <a:pt x="282" y="53"/>
                    </a:lnTo>
                    <a:lnTo>
                      <a:pt x="277" y="46"/>
                    </a:lnTo>
                    <a:lnTo>
                      <a:pt x="271" y="39"/>
                    </a:lnTo>
                    <a:lnTo>
                      <a:pt x="264" y="33"/>
                    </a:lnTo>
                    <a:lnTo>
                      <a:pt x="255" y="27"/>
                    </a:lnTo>
                    <a:lnTo>
                      <a:pt x="246" y="22"/>
                    </a:lnTo>
                    <a:lnTo>
                      <a:pt x="225" y="13"/>
                    </a:lnTo>
                    <a:lnTo>
                      <a:pt x="200" y="6"/>
                    </a:lnTo>
                    <a:lnTo>
                      <a:pt x="173" y="2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208" name="Freeform 8"/>
              <p:cNvSpPr>
                <a:spLocks/>
              </p:cNvSpPr>
              <p:nvPr/>
            </p:nvSpPr>
            <p:spPr bwMode="auto">
              <a:xfrm>
                <a:off x="2830" y="1527"/>
                <a:ext cx="288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8"/>
                  </a:cxn>
                  <a:cxn ang="0">
                    <a:pos x="3" y="15"/>
                  </a:cxn>
                  <a:cxn ang="0">
                    <a:pos x="6" y="23"/>
                  </a:cxn>
                  <a:cxn ang="0">
                    <a:pos x="11" y="30"/>
                  </a:cxn>
                  <a:cxn ang="0">
                    <a:pos x="17" y="36"/>
                  </a:cxn>
                  <a:cxn ang="0">
                    <a:pos x="25" y="43"/>
                  </a:cxn>
                  <a:cxn ang="0">
                    <a:pos x="33" y="48"/>
                  </a:cxn>
                  <a:cxn ang="0">
                    <a:pos x="42" y="54"/>
                  </a:cxn>
                  <a:cxn ang="0">
                    <a:pos x="63" y="63"/>
                  </a:cxn>
                  <a:cxn ang="0">
                    <a:pos x="88" y="70"/>
                  </a:cxn>
                  <a:cxn ang="0">
                    <a:pos x="115" y="74"/>
                  </a:cxn>
                  <a:cxn ang="0">
                    <a:pos x="144" y="76"/>
                  </a:cxn>
                  <a:cxn ang="0">
                    <a:pos x="173" y="74"/>
                  </a:cxn>
                  <a:cxn ang="0">
                    <a:pos x="200" y="70"/>
                  </a:cxn>
                  <a:cxn ang="0">
                    <a:pos x="225" y="63"/>
                  </a:cxn>
                  <a:cxn ang="0">
                    <a:pos x="246" y="54"/>
                  </a:cxn>
                  <a:cxn ang="0">
                    <a:pos x="255" y="48"/>
                  </a:cxn>
                  <a:cxn ang="0">
                    <a:pos x="264" y="43"/>
                  </a:cxn>
                  <a:cxn ang="0">
                    <a:pos x="271" y="36"/>
                  </a:cxn>
                  <a:cxn ang="0">
                    <a:pos x="277" y="30"/>
                  </a:cxn>
                  <a:cxn ang="0">
                    <a:pos x="282" y="23"/>
                  </a:cxn>
                  <a:cxn ang="0">
                    <a:pos x="285" y="15"/>
                  </a:cxn>
                  <a:cxn ang="0">
                    <a:pos x="287" y="8"/>
                  </a:cxn>
                  <a:cxn ang="0">
                    <a:pos x="288" y="0"/>
                  </a:cxn>
                </a:cxnLst>
                <a:rect l="0" t="0" r="r" b="b"/>
                <a:pathLst>
                  <a:path w="288" h="76">
                    <a:moveTo>
                      <a:pt x="0" y="0"/>
                    </a:moveTo>
                    <a:lnTo>
                      <a:pt x="1" y="8"/>
                    </a:lnTo>
                    <a:lnTo>
                      <a:pt x="3" y="15"/>
                    </a:lnTo>
                    <a:lnTo>
                      <a:pt x="6" y="23"/>
                    </a:lnTo>
                    <a:lnTo>
                      <a:pt x="11" y="30"/>
                    </a:lnTo>
                    <a:lnTo>
                      <a:pt x="17" y="36"/>
                    </a:lnTo>
                    <a:lnTo>
                      <a:pt x="25" y="43"/>
                    </a:lnTo>
                    <a:lnTo>
                      <a:pt x="33" y="48"/>
                    </a:lnTo>
                    <a:lnTo>
                      <a:pt x="42" y="54"/>
                    </a:lnTo>
                    <a:lnTo>
                      <a:pt x="63" y="63"/>
                    </a:lnTo>
                    <a:lnTo>
                      <a:pt x="88" y="70"/>
                    </a:lnTo>
                    <a:lnTo>
                      <a:pt x="115" y="74"/>
                    </a:lnTo>
                    <a:lnTo>
                      <a:pt x="144" y="76"/>
                    </a:lnTo>
                    <a:lnTo>
                      <a:pt x="173" y="74"/>
                    </a:lnTo>
                    <a:lnTo>
                      <a:pt x="200" y="70"/>
                    </a:lnTo>
                    <a:lnTo>
                      <a:pt x="225" y="63"/>
                    </a:lnTo>
                    <a:lnTo>
                      <a:pt x="246" y="54"/>
                    </a:lnTo>
                    <a:lnTo>
                      <a:pt x="255" y="48"/>
                    </a:lnTo>
                    <a:lnTo>
                      <a:pt x="264" y="43"/>
                    </a:lnTo>
                    <a:lnTo>
                      <a:pt x="271" y="36"/>
                    </a:lnTo>
                    <a:lnTo>
                      <a:pt x="277" y="30"/>
                    </a:lnTo>
                    <a:lnTo>
                      <a:pt x="282" y="23"/>
                    </a:lnTo>
                    <a:lnTo>
                      <a:pt x="285" y="15"/>
                    </a:lnTo>
                    <a:lnTo>
                      <a:pt x="287" y="8"/>
                    </a:lnTo>
                    <a:lnTo>
                      <a:pt x="288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1209" name="Group 9"/>
            <p:cNvGrpSpPr>
              <a:grpSpLocks/>
            </p:cNvGrpSpPr>
            <p:nvPr/>
          </p:nvGrpSpPr>
          <p:grpSpPr bwMode="auto">
            <a:xfrm>
              <a:off x="3070" y="1556"/>
              <a:ext cx="288" cy="480"/>
              <a:chOff x="3070" y="1556"/>
              <a:chExt cx="288" cy="480"/>
            </a:xfrm>
          </p:grpSpPr>
          <p:sp>
            <p:nvSpPr>
              <p:cNvPr id="51210" name="Freeform 10"/>
              <p:cNvSpPr>
                <a:spLocks/>
              </p:cNvSpPr>
              <p:nvPr/>
            </p:nvSpPr>
            <p:spPr bwMode="auto">
              <a:xfrm>
                <a:off x="3070" y="1556"/>
                <a:ext cx="288" cy="480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15" y="2"/>
                  </a:cxn>
                  <a:cxn ang="0">
                    <a:pos x="88" y="6"/>
                  </a:cxn>
                  <a:cxn ang="0">
                    <a:pos x="63" y="13"/>
                  </a:cxn>
                  <a:cxn ang="0">
                    <a:pos x="42" y="22"/>
                  </a:cxn>
                  <a:cxn ang="0">
                    <a:pos x="33" y="27"/>
                  </a:cxn>
                  <a:cxn ang="0">
                    <a:pos x="25" y="33"/>
                  </a:cxn>
                  <a:cxn ang="0">
                    <a:pos x="17" y="39"/>
                  </a:cxn>
                  <a:cxn ang="0">
                    <a:pos x="11" y="46"/>
                  </a:cxn>
                  <a:cxn ang="0">
                    <a:pos x="6" y="53"/>
                  </a:cxn>
                  <a:cxn ang="0">
                    <a:pos x="3" y="60"/>
                  </a:cxn>
                  <a:cxn ang="0">
                    <a:pos x="1" y="67"/>
                  </a:cxn>
                  <a:cxn ang="0">
                    <a:pos x="0" y="75"/>
                  </a:cxn>
                  <a:cxn ang="0">
                    <a:pos x="0" y="405"/>
                  </a:cxn>
                  <a:cxn ang="0">
                    <a:pos x="1" y="413"/>
                  </a:cxn>
                  <a:cxn ang="0">
                    <a:pos x="3" y="420"/>
                  </a:cxn>
                  <a:cxn ang="0">
                    <a:pos x="6" y="427"/>
                  </a:cxn>
                  <a:cxn ang="0">
                    <a:pos x="11" y="434"/>
                  </a:cxn>
                  <a:cxn ang="0">
                    <a:pos x="17" y="441"/>
                  </a:cxn>
                  <a:cxn ang="0">
                    <a:pos x="25" y="447"/>
                  </a:cxn>
                  <a:cxn ang="0">
                    <a:pos x="33" y="453"/>
                  </a:cxn>
                  <a:cxn ang="0">
                    <a:pos x="42" y="458"/>
                  </a:cxn>
                  <a:cxn ang="0">
                    <a:pos x="63" y="467"/>
                  </a:cxn>
                  <a:cxn ang="0">
                    <a:pos x="88" y="474"/>
                  </a:cxn>
                  <a:cxn ang="0">
                    <a:pos x="115" y="478"/>
                  </a:cxn>
                  <a:cxn ang="0">
                    <a:pos x="144" y="480"/>
                  </a:cxn>
                  <a:cxn ang="0">
                    <a:pos x="173" y="478"/>
                  </a:cxn>
                  <a:cxn ang="0">
                    <a:pos x="200" y="474"/>
                  </a:cxn>
                  <a:cxn ang="0">
                    <a:pos x="225" y="467"/>
                  </a:cxn>
                  <a:cxn ang="0">
                    <a:pos x="246" y="458"/>
                  </a:cxn>
                  <a:cxn ang="0">
                    <a:pos x="255" y="453"/>
                  </a:cxn>
                  <a:cxn ang="0">
                    <a:pos x="264" y="447"/>
                  </a:cxn>
                  <a:cxn ang="0">
                    <a:pos x="271" y="441"/>
                  </a:cxn>
                  <a:cxn ang="0">
                    <a:pos x="277" y="434"/>
                  </a:cxn>
                  <a:cxn ang="0">
                    <a:pos x="282" y="427"/>
                  </a:cxn>
                  <a:cxn ang="0">
                    <a:pos x="285" y="420"/>
                  </a:cxn>
                  <a:cxn ang="0">
                    <a:pos x="287" y="413"/>
                  </a:cxn>
                  <a:cxn ang="0">
                    <a:pos x="288" y="405"/>
                  </a:cxn>
                  <a:cxn ang="0">
                    <a:pos x="288" y="75"/>
                  </a:cxn>
                  <a:cxn ang="0">
                    <a:pos x="287" y="67"/>
                  </a:cxn>
                  <a:cxn ang="0">
                    <a:pos x="285" y="60"/>
                  </a:cxn>
                  <a:cxn ang="0">
                    <a:pos x="282" y="53"/>
                  </a:cxn>
                  <a:cxn ang="0">
                    <a:pos x="277" y="46"/>
                  </a:cxn>
                  <a:cxn ang="0">
                    <a:pos x="271" y="39"/>
                  </a:cxn>
                  <a:cxn ang="0">
                    <a:pos x="264" y="33"/>
                  </a:cxn>
                  <a:cxn ang="0">
                    <a:pos x="255" y="27"/>
                  </a:cxn>
                  <a:cxn ang="0">
                    <a:pos x="246" y="22"/>
                  </a:cxn>
                  <a:cxn ang="0">
                    <a:pos x="225" y="13"/>
                  </a:cxn>
                  <a:cxn ang="0">
                    <a:pos x="200" y="6"/>
                  </a:cxn>
                  <a:cxn ang="0">
                    <a:pos x="173" y="2"/>
                  </a:cxn>
                  <a:cxn ang="0">
                    <a:pos x="144" y="0"/>
                  </a:cxn>
                </a:cxnLst>
                <a:rect l="0" t="0" r="r" b="b"/>
                <a:pathLst>
                  <a:path w="288" h="480">
                    <a:moveTo>
                      <a:pt x="144" y="0"/>
                    </a:moveTo>
                    <a:lnTo>
                      <a:pt x="115" y="2"/>
                    </a:lnTo>
                    <a:lnTo>
                      <a:pt x="88" y="6"/>
                    </a:lnTo>
                    <a:lnTo>
                      <a:pt x="63" y="13"/>
                    </a:lnTo>
                    <a:lnTo>
                      <a:pt x="42" y="22"/>
                    </a:lnTo>
                    <a:lnTo>
                      <a:pt x="33" y="27"/>
                    </a:lnTo>
                    <a:lnTo>
                      <a:pt x="25" y="33"/>
                    </a:lnTo>
                    <a:lnTo>
                      <a:pt x="17" y="39"/>
                    </a:lnTo>
                    <a:lnTo>
                      <a:pt x="11" y="46"/>
                    </a:lnTo>
                    <a:lnTo>
                      <a:pt x="6" y="53"/>
                    </a:lnTo>
                    <a:lnTo>
                      <a:pt x="3" y="60"/>
                    </a:lnTo>
                    <a:lnTo>
                      <a:pt x="1" y="67"/>
                    </a:lnTo>
                    <a:lnTo>
                      <a:pt x="0" y="75"/>
                    </a:lnTo>
                    <a:lnTo>
                      <a:pt x="0" y="405"/>
                    </a:lnTo>
                    <a:lnTo>
                      <a:pt x="1" y="413"/>
                    </a:lnTo>
                    <a:lnTo>
                      <a:pt x="3" y="420"/>
                    </a:lnTo>
                    <a:lnTo>
                      <a:pt x="6" y="427"/>
                    </a:lnTo>
                    <a:lnTo>
                      <a:pt x="11" y="434"/>
                    </a:lnTo>
                    <a:lnTo>
                      <a:pt x="17" y="441"/>
                    </a:lnTo>
                    <a:lnTo>
                      <a:pt x="25" y="447"/>
                    </a:lnTo>
                    <a:lnTo>
                      <a:pt x="33" y="453"/>
                    </a:lnTo>
                    <a:lnTo>
                      <a:pt x="42" y="458"/>
                    </a:lnTo>
                    <a:lnTo>
                      <a:pt x="63" y="467"/>
                    </a:lnTo>
                    <a:lnTo>
                      <a:pt x="88" y="474"/>
                    </a:lnTo>
                    <a:lnTo>
                      <a:pt x="115" y="478"/>
                    </a:lnTo>
                    <a:lnTo>
                      <a:pt x="144" y="480"/>
                    </a:lnTo>
                    <a:lnTo>
                      <a:pt x="173" y="478"/>
                    </a:lnTo>
                    <a:lnTo>
                      <a:pt x="200" y="474"/>
                    </a:lnTo>
                    <a:lnTo>
                      <a:pt x="225" y="467"/>
                    </a:lnTo>
                    <a:lnTo>
                      <a:pt x="246" y="458"/>
                    </a:lnTo>
                    <a:lnTo>
                      <a:pt x="255" y="453"/>
                    </a:lnTo>
                    <a:lnTo>
                      <a:pt x="264" y="447"/>
                    </a:lnTo>
                    <a:lnTo>
                      <a:pt x="271" y="441"/>
                    </a:lnTo>
                    <a:lnTo>
                      <a:pt x="277" y="434"/>
                    </a:lnTo>
                    <a:lnTo>
                      <a:pt x="282" y="427"/>
                    </a:lnTo>
                    <a:lnTo>
                      <a:pt x="285" y="420"/>
                    </a:lnTo>
                    <a:lnTo>
                      <a:pt x="287" y="413"/>
                    </a:lnTo>
                    <a:lnTo>
                      <a:pt x="288" y="405"/>
                    </a:lnTo>
                    <a:lnTo>
                      <a:pt x="288" y="75"/>
                    </a:lnTo>
                    <a:lnTo>
                      <a:pt x="287" y="67"/>
                    </a:lnTo>
                    <a:lnTo>
                      <a:pt x="285" y="60"/>
                    </a:lnTo>
                    <a:lnTo>
                      <a:pt x="282" y="53"/>
                    </a:lnTo>
                    <a:lnTo>
                      <a:pt x="277" y="46"/>
                    </a:lnTo>
                    <a:lnTo>
                      <a:pt x="271" y="39"/>
                    </a:lnTo>
                    <a:lnTo>
                      <a:pt x="264" y="33"/>
                    </a:lnTo>
                    <a:lnTo>
                      <a:pt x="255" y="27"/>
                    </a:lnTo>
                    <a:lnTo>
                      <a:pt x="246" y="22"/>
                    </a:lnTo>
                    <a:lnTo>
                      <a:pt x="225" y="13"/>
                    </a:lnTo>
                    <a:lnTo>
                      <a:pt x="200" y="6"/>
                    </a:lnTo>
                    <a:lnTo>
                      <a:pt x="173" y="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FFFF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211" name="Freeform 11"/>
              <p:cNvSpPr>
                <a:spLocks/>
              </p:cNvSpPr>
              <p:nvPr/>
            </p:nvSpPr>
            <p:spPr bwMode="auto">
              <a:xfrm>
                <a:off x="3070" y="1556"/>
                <a:ext cx="288" cy="480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15" y="2"/>
                  </a:cxn>
                  <a:cxn ang="0">
                    <a:pos x="88" y="6"/>
                  </a:cxn>
                  <a:cxn ang="0">
                    <a:pos x="63" y="13"/>
                  </a:cxn>
                  <a:cxn ang="0">
                    <a:pos x="42" y="22"/>
                  </a:cxn>
                  <a:cxn ang="0">
                    <a:pos x="33" y="27"/>
                  </a:cxn>
                  <a:cxn ang="0">
                    <a:pos x="25" y="33"/>
                  </a:cxn>
                  <a:cxn ang="0">
                    <a:pos x="17" y="39"/>
                  </a:cxn>
                  <a:cxn ang="0">
                    <a:pos x="11" y="46"/>
                  </a:cxn>
                  <a:cxn ang="0">
                    <a:pos x="6" y="53"/>
                  </a:cxn>
                  <a:cxn ang="0">
                    <a:pos x="3" y="60"/>
                  </a:cxn>
                  <a:cxn ang="0">
                    <a:pos x="1" y="67"/>
                  </a:cxn>
                  <a:cxn ang="0">
                    <a:pos x="0" y="75"/>
                  </a:cxn>
                  <a:cxn ang="0">
                    <a:pos x="0" y="405"/>
                  </a:cxn>
                  <a:cxn ang="0">
                    <a:pos x="1" y="413"/>
                  </a:cxn>
                  <a:cxn ang="0">
                    <a:pos x="3" y="420"/>
                  </a:cxn>
                  <a:cxn ang="0">
                    <a:pos x="6" y="427"/>
                  </a:cxn>
                  <a:cxn ang="0">
                    <a:pos x="11" y="434"/>
                  </a:cxn>
                  <a:cxn ang="0">
                    <a:pos x="17" y="441"/>
                  </a:cxn>
                  <a:cxn ang="0">
                    <a:pos x="25" y="447"/>
                  </a:cxn>
                  <a:cxn ang="0">
                    <a:pos x="33" y="453"/>
                  </a:cxn>
                  <a:cxn ang="0">
                    <a:pos x="42" y="458"/>
                  </a:cxn>
                  <a:cxn ang="0">
                    <a:pos x="63" y="467"/>
                  </a:cxn>
                  <a:cxn ang="0">
                    <a:pos x="88" y="474"/>
                  </a:cxn>
                  <a:cxn ang="0">
                    <a:pos x="115" y="478"/>
                  </a:cxn>
                  <a:cxn ang="0">
                    <a:pos x="144" y="480"/>
                  </a:cxn>
                  <a:cxn ang="0">
                    <a:pos x="173" y="478"/>
                  </a:cxn>
                  <a:cxn ang="0">
                    <a:pos x="200" y="474"/>
                  </a:cxn>
                  <a:cxn ang="0">
                    <a:pos x="225" y="467"/>
                  </a:cxn>
                  <a:cxn ang="0">
                    <a:pos x="246" y="458"/>
                  </a:cxn>
                  <a:cxn ang="0">
                    <a:pos x="255" y="453"/>
                  </a:cxn>
                  <a:cxn ang="0">
                    <a:pos x="264" y="447"/>
                  </a:cxn>
                  <a:cxn ang="0">
                    <a:pos x="271" y="441"/>
                  </a:cxn>
                  <a:cxn ang="0">
                    <a:pos x="277" y="434"/>
                  </a:cxn>
                  <a:cxn ang="0">
                    <a:pos x="282" y="427"/>
                  </a:cxn>
                  <a:cxn ang="0">
                    <a:pos x="285" y="420"/>
                  </a:cxn>
                  <a:cxn ang="0">
                    <a:pos x="287" y="413"/>
                  </a:cxn>
                  <a:cxn ang="0">
                    <a:pos x="288" y="405"/>
                  </a:cxn>
                  <a:cxn ang="0">
                    <a:pos x="288" y="75"/>
                  </a:cxn>
                  <a:cxn ang="0">
                    <a:pos x="287" y="67"/>
                  </a:cxn>
                  <a:cxn ang="0">
                    <a:pos x="285" y="60"/>
                  </a:cxn>
                  <a:cxn ang="0">
                    <a:pos x="282" y="53"/>
                  </a:cxn>
                  <a:cxn ang="0">
                    <a:pos x="277" y="46"/>
                  </a:cxn>
                  <a:cxn ang="0">
                    <a:pos x="271" y="39"/>
                  </a:cxn>
                  <a:cxn ang="0">
                    <a:pos x="264" y="33"/>
                  </a:cxn>
                  <a:cxn ang="0">
                    <a:pos x="255" y="27"/>
                  </a:cxn>
                  <a:cxn ang="0">
                    <a:pos x="246" y="22"/>
                  </a:cxn>
                  <a:cxn ang="0">
                    <a:pos x="225" y="13"/>
                  </a:cxn>
                  <a:cxn ang="0">
                    <a:pos x="200" y="6"/>
                  </a:cxn>
                  <a:cxn ang="0">
                    <a:pos x="173" y="2"/>
                  </a:cxn>
                  <a:cxn ang="0">
                    <a:pos x="144" y="0"/>
                  </a:cxn>
                </a:cxnLst>
                <a:rect l="0" t="0" r="r" b="b"/>
                <a:pathLst>
                  <a:path w="288" h="480">
                    <a:moveTo>
                      <a:pt x="144" y="0"/>
                    </a:moveTo>
                    <a:lnTo>
                      <a:pt x="115" y="2"/>
                    </a:lnTo>
                    <a:lnTo>
                      <a:pt x="88" y="6"/>
                    </a:lnTo>
                    <a:lnTo>
                      <a:pt x="63" y="13"/>
                    </a:lnTo>
                    <a:lnTo>
                      <a:pt x="42" y="22"/>
                    </a:lnTo>
                    <a:lnTo>
                      <a:pt x="33" y="27"/>
                    </a:lnTo>
                    <a:lnTo>
                      <a:pt x="25" y="33"/>
                    </a:lnTo>
                    <a:lnTo>
                      <a:pt x="17" y="39"/>
                    </a:lnTo>
                    <a:lnTo>
                      <a:pt x="11" y="46"/>
                    </a:lnTo>
                    <a:lnTo>
                      <a:pt x="6" y="53"/>
                    </a:lnTo>
                    <a:lnTo>
                      <a:pt x="3" y="60"/>
                    </a:lnTo>
                    <a:lnTo>
                      <a:pt x="1" y="67"/>
                    </a:lnTo>
                    <a:lnTo>
                      <a:pt x="0" y="75"/>
                    </a:lnTo>
                    <a:lnTo>
                      <a:pt x="0" y="405"/>
                    </a:lnTo>
                    <a:lnTo>
                      <a:pt x="1" y="413"/>
                    </a:lnTo>
                    <a:lnTo>
                      <a:pt x="3" y="420"/>
                    </a:lnTo>
                    <a:lnTo>
                      <a:pt x="6" y="427"/>
                    </a:lnTo>
                    <a:lnTo>
                      <a:pt x="11" y="434"/>
                    </a:lnTo>
                    <a:lnTo>
                      <a:pt x="17" y="441"/>
                    </a:lnTo>
                    <a:lnTo>
                      <a:pt x="25" y="447"/>
                    </a:lnTo>
                    <a:lnTo>
                      <a:pt x="33" y="453"/>
                    </a:lnTo>
                    <a:lnTo>
                      <a:pt x="42" y="458"/>
                    </a:lnTo>
                    <a:lnTo>
                      <a:pt x="63" y="467"/>
                    </a:lnTo>
                    <a:lnTo>
                      <a:pt x="88" y="474"/>
                    </a:lnTo>
                    <a:lnTo>
                      <a:pt x="115" y="478"/>
                    </a:lnTo>
                    <a:lnTo>
                      <a:pt x="144" y="480"/>
                    </a:lnTo>
                    <a:lnTo>
                      <a:pt x="173" y="478"/>
                    </a:lnTo>
                    <a:lnTo>
                      <a:pt x="200" y="474"/>
                    </a:lnTo>
                    <a:lnTo>
                      <a:pt x="225" y="467"/>
                    </a:lnTo>
                    <a:lnTo>
                      <a:pt x="246" y="458"/>
                    </a:lnTo>
                    <a:lnTo>
                      <a:pt x="255" y="453"/>
                    </a:lnTo>
                    <a:lnTo>
                      <a:pt x="264" y="447"/>
                    </a:lnTo>
                    <a:lnTo>
                      <a:pt x="271" y="441"/>
                    </a:lnTo>
                    <a:lnTo>
                      <a:pt x="277" y="434"/>
                    </a:lnTo>
                    <a:lnTo>
                      <a:pt x="282" y="427"/>
                    </a:lnTo>
                    <a:lnTo>
                      <a:pt x="285" y="420"/>
                    </a:lnTo>
                    <a:lnTo>
                      <a:pt x="287" y="413"/>
                    </a:lnTo>
                    <a:lnTo>
                      <a:pt x="288" y="405"/>
                    </a:lnTo>
                    <a:lnTo>
                      <a:pt x="288" y="75"/>
                    </a:lnTo>
                    <a:lnTo>
                      <a:pt x="287" y="67"/>
                    </a:lnTo>
                    <a:lnTo>
                      <a:pt x="285" y="60"/>
                    </a:lnTo>
                    <a:lnTo>
                      <a:pt x="282" y="53"/>
                    </a:lnTo>
                    <a:lnTo>
                      <a:pt x="277" y="46"/>
                    </a:lnTo>
                    <a:lnTo>
                      <a:pt x="271" y="39"/>
                    </a:lnTo>
                    <a:lnTo>
                      <a:pt x="264" y="33"/>
                    </a:lnTo>
                    <a:lnTo>
                      <a:pt x="255" y="27"/>
                    </a:lnTo>
                    <a:lnTo>
                      <a:pt x="246" y="22"/>
                    </a:lnTo>
                    <a:lnTo>
                      <a:pt x="225" y="13"/>
                    </a:lnTo>
                    <a:lnTo>
                      <a:pt x="200" y="6"/>
                    </a:lnTo>
                    <a:lnTo>
                      <a:pt x="173" y="2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212" name="Freeform 12"/>
              <p:cNvSpPr>
                <a:spLocks/>
              </p:cNvSpPr>
              <p:nvPr/>
            </p:nvSpPr>
            <p:spPr bwMode="auto">
              <a:xfrm>
                <a:off x="3070" y="1631"/>
                <a:ext cx="288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8"/>
                  </a:cxn>
                  <a:cxn ang="0">
                    <a:pos x="3" y="15"/>
                  </a:cxn>
                  <a:cxn ang="0">
                    <a:pos x="6" y="23"/>
                  </a:cxn>
                  <a:cxn ang="0">
                    <a:pos x="11" y="30"/>
                  </a:cxn>
                  <a:cxn ang="0">
                    <a:pos x="17" y="36"/>
                  </a:cxn>
                  <a:cxn ang="0">
                    <a:pos x="25" y="43"/>
                  </a:cxn>
                  <a:cxn ang="0">
                    <a:pos x="33" y="48"/>
                  </a:cxn>
                  <a:cxn ang="0">
                    <a:pos x="42" y="54"/>
                  </a:cxn>
                  <a:cxn ang="0">
                    <a:pos x="63" y="63"/>
                  </a:cxn>
                  <a:cxn ang="0">
                    <a:pos x="88" y="70"/>
                  </a:cxn>
                  <a:cxn ang="0">
                    <a:pos x="115" y="74"/>
                  </a:cxn>
                  <a:cxn ang="0">
                    <a:pos x="144" y="76"/>
                  </a:cxn>
                  <a:cxn ang="0">
                    <a:pos x="173" y="74"/>
                  </a:cxn>
                  <a:cxn ang="0">
                    <a:pos x="200" y="70"/>
                  </a:cxn>
                  <a:cxn ang="0">
                    <a:pos x="225" y="63"/>
                  </a:cxn>
                  <a:cxn ang="0">
                    <a:pos x="246" y="54"/>
                  </a:cxn>
                  <a:cxn ang="0">
                    <a:pos x="255" y="48"/>
                  </a:cxn>
                  <a:cxn ang="0">
                    <a:pos x="264" y="43"/>
                  </a:cxn>
                  <a:cxn ang="0">
                    <a:pos x="271" y="36"/>
                  </a:cxn>
                  <a:cxn ang="0">
                    <a:pos x="277" y="30"/>
                  </a:cxn>
                  <a:cxn ang="0">
                    <a:pos x="282" y="23"/>
                  </a:cxn>
                  <a:cxn ang="0">
                    <a:pos x="285" y="15"/>
                  </a:cxn>
                  <a:cxn ang="0">
                    <a:pos x="287" y="8"/>
                  </a:cxn>
                  <a:cxn ang="0">
                    <a:pos x="288" y="0"/>
                  </a:cxn>
                </a:cxnLst>
                <a:rect l="0" t="0" r="r" b="b"/>
                <a:pathLst>
                  <a:path w="288" h="76">
                    <a:moveTo>
                      <a:pt x="0" y="0"/>
                    </a:moveTo>
                    <a:lnTo>
                      <a:pt x="1" y="8"/>
                    </a:lnTo>
                    <a:lnTo>
                      <a:pt x="3" y="15"/>
                    </a:lnTo>
                    <a:lnTo>
                      <a:pt x="6" y="23"/>
                    </a:lnTo>
                    <a:lnTo>
                      <a:pt x="11" y="30"/>
                    </a:lnTo>
                    <a:lnTo>
                      <a:pt x="17" y="36"/>
                    </a:lnTo>
                    <a:lnTo>
                      <a:pt x="25" y="43"/>
                    </a:lnTo>
                    <a:lnTo>
                      <a:pt x="33" y="48"/>
                    </a:lnTo>
                    <a:lnTo>
                      <a:pt x="42" y="54"/>
                    </a:lnTo>
                    <a:lnTo>
                      <a:pt x="63" y="63"/>
                    </a:lnTo>
                    <a:lnTo>
                      <a:pt x="88" y="70"/>
                    </a:lnTo>
                    <a:lnTo>
                      <a:pt x="115" y="74"/>
                    </a:lnTo>
                    <a:lnTo>
                      <a:pt x="144" y="76"/>
                    </a:lnTo>
                    <a:lnTo>
                      <a:pt x="173" y="74"/>
                    </a:lnTo>
                    <a:lnTo>
                      <a:pt x="200" y="70"/>
                    </a:lnTo>
                    <a:lnTo>
                      <a:pt x="225" y="63"/>
                    </a:lnTo>
                    <a:lnTo>
                      <a:pt x="246" y="54"/>
                    </a:lnTo>
                    <a:lnTo>
                      <a:pt x="255" y="48"/>
                    </a:lnTo>
                    <a:lnTo>
                      <a:pt x="264" y="43"/>
                    </a:lnTo>
                    <a:lnTo>
                      <a:pt x="271" y="36"/>
                    </a:lnTo>
                    <a:lnTo>
                      <a:pt x="277" y="30"/>
                    </a:lnTo>
                    <a:lnTo>
                      <a:pt x="282" y="23"/>
                    </a:lnTo>
                    <a:lnTo>
                      <a:pt x="285" y="15"/>
                    </a:lnTo>
                    <a:lnTo>
                      <a:pt x="287" y="8"/>
                    </a:lnTo>
                    <a:lnTo>
                      <a:pt x="288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1213" name="Group 13"/>
            <p:cNvGrpSpPr>
              <a:grpSpLocks/>
            </p:cNvGrpSpPr>
            <p:nvPr/>
          </p:nvGrpSpPr>
          <p:grpSpPr bwMode="auto">
            <a:xfrm>
              <a:off x="3310" y="1700"/>
              <a:ext cx="288" cy="480"/>
              <a:chOff x="3310" y="1700"/>
              <a:chExt cx="288" cy="480"/>
            </a:xfrm>
          </p:grpSpPr>
          <p:sp>
            <p:nvSpPr>
              <p:cNvPr id="51214" name="Freeform 14"/>
              <p:cNvSpPr>
                <a:spLocks/>
              </p:cNvSpPr>
              <p:nvPr/>
            </p:nvSpPr>
            <p:spPr bwMode="auto">
              <a:xfrm>
                <a:off x="3310" y="1700"/>
                <a:ext cx="288" cy="480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15" y="2"/>
                  </a:cxn>
                  <a:cxn ang="0">
                    <a:pos x="88" y="6"/>
                  </a:cxn>
                  <a:cxn ang="0">
                    <a:pos x="63" y="13"/>
                  </a:cxn>
                  <a:cxn ang="0">
                    <a:pos x="42" y="22"/>
                  </a:cxn>
                  <a:cxn ang="0">
                    <a:pos x="33" y="27"/>
                  </a:cxn>
                  <a:cxn ang="0">
                    <a:pos x="25" y="33"/>
                  </a:cxn>
                  <a:cxn ang="0">
                    <a:pos x="17" y="39"/>
                  </a:cxn>
                  <a:cxn ang="0">
                    <a:pos x="11" y="46"/>
                  </a:cxn>
                  <a:cxn ang="0">
                    <a:pos x="6" y="53"/>
                  </a:cxn>
                  <a:cxn ang="0">
                    <a:pos x="3" y="60"/>
                  </a:cxn>
                  <a:cxn ang="0">
                    <a:pos x="1" y="67"/>
                  </a:cxn>
                  <a:cxn ang="0">
                    <a:pos x="0" y="75"/>
                  </a:cxn>
                  <a:cxn ang="0">
                    <a:pos x="0" y="405"/>
                  </a:cxn>
                  <a:cxn ang="0">
                    <a:pos x="1" y="413"/>
                  </a:cxn>
                  <a:cxn ang="0">
                    <a:pos x="3" y="420"/>
                  </a:cxn>
                  <a:cxn ang="0">
                    <a:pos x="6" y="427"/>
                  </a:cxn>
                  <a:cxn ang="0">
                    <a:pos x="11" y="434"/>
                  </a:cxn>
                  <a:cxn ang="0">
                    <a:pos x="17" y="441"/>
                  </a:cxn>
                  <a:cxn ang="0">
                    <a:pos x="25" y="447"/>
                  </a:cxn>
                  <a:cxn ang="0">
                    <a:pos x="33" y="453"/>
                  </a:cxn>
                  <a:cxn ang="0">
                    <a:pos x="42" y="458"/>
                  </a:cxn>
                  <a:cxn ang="0">
                    <a:pos x="63" y="467"/>
                  </a:cxn>
                  <a:cxn ang="0">
                    <a:pos x="88" y="474"/>
                  </a:cxn>
                  <a:cxn ang="0">
                    <a:pos x="115" y="478"/>
                  </a:cxn>
                  <a:cxn ang="0">
                    <a:pos x="144" y="480"/>
                  </a:cxn>
                  <a:cxn ang="0">
                    <a:pos x="173" y="478"/>
                  </a:cxn>
                  <a:cxn ang="0">
                    <a:pos x="200" y="474"/>
                  </a:cxn>
                  <a:cxn ang="0">
                    <a:pos x="225" y="467"/>
                  </a:cxn>
                  <a:cxn ang="0">
                    <a:pos x="246" y="458"/>
                  </a:cxn>
                  <a:cxn ang="0">
                    <a:pos x="255" y="453"/>
                  </a:cxn>
                  <a:cxn ang="0">
                    <a:pos x="264" y="447"/>
                  </a:cxn>
                  <a:cxn ang="0">
                    <a:pos x="271" y="441"/>
                  </a:cxn>
                  <a:cxn ang="0">
                    <a:pos x="277" y="434"/>
                  </a:cxn>
                  <a:cxn ang="0">
                    <a:pos x="282" y="427"/>
                  </a:cxn>
                  <a:cxn ang="0">
                    <a:pos x="285" y="420"/>
                  </a:cxn>
                  <a:cxn ang="0">
                    <a:pos x="287" y="413"/>
                  </a:cxn>
                  <a:cxn ang="0">
                    <a:pos x="288" y="405"/>
                  </a:cxn>
                  <a:cxn ang="0">
                    <a:pos x="288" y="75"/>
                  </a:cxn>
                  <a:cxn ang="0">
                    <a:pos x="287" y="67"/>
                  </a:cxn>
                  <a:cxn ang="0">
                    <a:pos x="285" y="60"/>
                  </a:cxn>
                  <a:cxn ang="0">
                    <a:pos x="282" y="53"/>
                  </a:cxn>
                  <a:cxn ang="0">
                    <a:pos x="277" y="46"/>
                  </a:cxn>
                  <a:cxn ang="0">
                    <a:pos x="271" y="39"/>
                  </a:cxn>
                  <a:cxn ang="0">
                    <a:pos x="264" y="33"/>
                  </a:cxn>
                  <a:cxn ang="0">
                    <a:pos x="255" y="27"/>
                  </a:cxn>
                  <a:cxn ang="0">
                    <a:pos x="246" y="22"/>
                  </a:cxn>
                  <a:cxn ang="0">
                    <a:pos x="225" y="13"/>
                  </a:cxn>
                  <a:cxn ang="0">
                    <a:pos x="200" y="6"/>
                  </a:cxn>
                  <a:cxn ang="0">
                    <a:pos x="173" y="2"/>
                  </a:cxn>
                  <a:cxn ang="0">
                    <a:pos x="144" y="0"/>
                  </a:cxn>
                </a:cxnLst>
                <a:rect l="0" t="0" r="r" b="b"/>
                <a:pathLst>
                  <a:path w="288" h="480">
                    <a:moveTo>
                      <a:pt x="144" y="0"/>
                    </a:moveTo>
                    <a:lnTo>
                      <a:pt x="115" y="2"/>
                    </a:lnTo>
                    <a:lnTo>
                      <a:pt x="88" y="6"/>
                    </a:lnTo>
                    <a:lnTo>
                      <a:pt x="63" y="13"/>
                    </a:lnTo>
                    <a:lnTo>
                      <a:pt x="42" y="22"/>
                    </a:lnTo>
                    <a:lnTo>
                      <a:pt x="33" y="27"/>
                    </a:lnTo>
                    <a:lnTo>
                      <a:pt x="25" y="33"/>
                    </a:lnTo>
                    <a:lnTo>
                      <a:pt x="17" y="39"/>
                    </a:lnTo>
                    <a:lnTo>
                      <a:pt x="11" y="46"/>
                    </a:lnTo>
                    <a:lnTo>
                      <a:pt x="6" y="53"/>
                    </a:lnTo>
                    <a:lnTo>
                      <a:pt x="3" y="60"/>
                    </a:lnTo>
                    <a:lnTo>
                      <a:pt x="1" y="67"/>
                    </a:lnTo>
                    <a:lnTo>
                      <a:pt x="0" y="75"/>
                    </a:lnTo>
                    <a:lnTo>
                      <a:pt x="0" y="405"/>
                    </a:lnTo>
                    <a:lnTo>
                      <a:pt x="1" y="413"/>
                    </a:lnTo>
                    <a:lnTo>
                      <a:pt x="3" y="420"/>
                    </a:lnTo>
                    <a:lnTo>
                      <a:pt x="6" y="427"/>
                    </a:lnTo>
                    <a:lnTo>
                      <a:pt x="11" y="434"/>
                    </a:lnTo>
                    <a:lnTo>
                      <a:pt x="17" y="441"/>
                    </a:lnTo>
                    <a:lnTo>
                      <a:pt x="25" y="447"/>
                    </a:lnTo>
                    <a:lnTo>
                      <a:pt x="33" y="453"/>
                    </a:lnTo>
                    <a:lnTo>
                      <a:pt x="42" y="458"/>
                    </a:lnTo>
                    <a:lnTo>
                      <a:pt x="63" y="467"/>
                    </a:lnTo>
                    <a:lnTo>
                      <a:pt x="88" y="474"/>
                    </a:lnTo>
                    <a:lnTo>
                      <a:pt x="115" y="478"/>
                    </a:lnTo>
                    <a:lnTo>
                      <a:pt x="144" y="480"/>
                    </a:lnTo>
                    <a:lnTo>
                      <a:pt x="173" y="478"/>
                    </a:lnTo>
                    <a:lnTo>
                      <a:pt x="200" y="474"/>
                    </a:lnTo>
                    <a:lnTo>
                      <a:pt x="225" y="467"/>
                    </a:lnTo>
                    <a:lnTo>
                      <a:pt x="246" y="458"/>
                    </a:lnTo>
                    <a:lnTo>
                      <a:pt x="255" y="453"/>
                    </a:lnTo>
                    <a:lnTo>
                      <a:pt x="264" y="447"/>
                    </a:lnTo>
                    <a:lnTo>
                      <a:pt x="271" y="441"/>
                    </a:lnTo>
                    <a:lnTo>
                      <a:pt x="277" y="434"/>
                    </a:lnTo>
                    <a:lnTo>
                      <a:pt x="282" y="427"/>
                    </a:lnTo>
                    <a:lnTo>
                      <a:pt x="285" y="420"/>
                    </a:lnTo>
                    <a:lnTo>
                      <a:pt x="287" y="413"/>
                    </a:lnTo>
                    <a:lnTo>
                      <a:pt x="288" y="405"/>
                    </a:lnTo>
                    <a:lnTo>
                      <a:pt x="288" y="75"/>
                    </a:lnTo>
                    <a:lnTo>
                      <a:pt x="287" y="67"/>
                    </a:lnTo>
                    <a:lnTo>
                      <a:pt x="285" y="60"/>
                    </a:lnTo>
                    <a:lnTo>
                      <a:pt x="282" y="53"/>
                    </a:lnTo>
                    <a:lnTo>
                      <a:pt x="277" y="46"/>
                    </a:lnTo>
                    <a:lnTo>
                      <a:pt x="271" y="39"/>
                    </a:lnTo>
                    <a:lnTo>
                      <a:pt x="264" y="33"/>
                    </a:lnTo>
                    <a:lnTo>
                      <a:pt x="255" y="27"/>
                    </a:lnTo>
                    <a:lnTo>
                      <a:pt x="246" y="22"/>
                    </a:lnTo>
                    <a:lnTo>
                      <a:pt x="225" y="13"/>
                    </a:lnTo>
                    <a:lnTo>
                      <a:pt x="200" y="6"/>
                    </a:lnTo>
                    <a:lnTo>
                      <a:pt x="173" y="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FFFF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215" name="Freeform 15"/>
              <p:cNvSpPr>
                <a:spLocks/>
              </p:cNvSpPr>
              <p:nvPr/>
            </p:nvSpPr>
            <p:spPr bwMode="auto">
              <a:xfrm>
                <a:off x="3310" y="1700"/>
                <a:ext cx="288" cy="480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15" y="2"/>
                  </a:cxn>
                  <a:cxn ang="0">
                    <a:pos x="88" y="6"/>
                  </a:cxn>
                  <a:cxn ang="0">
                    <a:pos x="63" y="13"/>
                  </a:cxn>
                  <a:cxn ang="0">
                    <a:pos x="42" y="22"/>
                  </a:cxn>
                  <a:cxn ang="0">
                    <a:pos x="33" y="27"/>
                  </a:cxn>
                  <a:cxn ang="0">
                    <a:pos x="25" y="33"/>
                  </a:cxn>
                  <a:cxn ang="0">
                    <a:pos x="17" y="39"/>
                  </a:cxn>
                  <a:cxn ang="0">
                    <a:pos x="11" y="46"/>
                  </a:cxn>
                  <a:cxn ang="0">
                    <a:pos x="6" y="53"/>
                  </a:cxn>
                  <a:cxn ang="0">
                    <a:pos x="3" y="60"/>
                  </a:cxn>
                  <a:cxn ang="0">
                    <a:pos x="1" y="67"/>
                  </a:cxn>
                  <a:cxn ang="0">
                    <a:pos x="0" y="75"/>
                  </a:cxn>
                  <a:cxn ang="0">
                    <a:pos x="0" y="405"/>
                  </a:cxn>
                  <a:cxn ang="0">
                    <a:pos x="1" y="413"/>
                  </a:cxn>
                  <a:cxn ang="0">
                    <a:pos x="3" y="420"/>
                  </a:cxn>
                  <a:cxn ang="0">
                    <a:pos x="6" y="427"/>
                  </a:cxn>
                  <a:cxn ang="0">
                    <a:pos x="11" y="434"/>
                  </a:cxn>
                  <a:cxn ang="0">
                    <a:pos x="17" y="441"/>
                  </a:cxn>
                  <a:cxn ang="0">
                    <a:pos x="25" y="447"/>
                  </a:cxn>
                  <a:cxn ang="0">
                    <a:pos x="33" y="453"/>
                  </a:cxn>
                  <a:cxn ang="0">
                    <a:pos x="42" y="458"/>
                  </a:cxn>
                  <a:cxn ang="0">
                    <a:pos x="63" y="467"/>
                  </a:cxn>
                  <a:cxn ang="0">
                    <a:pos x="88" y="474"/>
                  </a:cxn>
                  <a:cxn ang="0">
                    <a:pos x="115" y="478"/>
                  </a:cxn>
                  <a:cxn ang="0">
                    <a:pos x="144" y="480"/>
                  </a:cxn>
                  <a:cxn ang="0">
                    <a:pos x="173" y="478"/>
                  </a:cxn>
                  <a:cxn ang="0">
                    <a:pos x="200" y="474"/>
                  </a:cxn>
                  <a:cxn ang="0">
                    <a:pos x="225" y="467"/>
                  </a:cxn>
                  <a:cxn ang="0">
                    <a:pos x="246" y="458"/>
                  </a:cxn>
                  <a:cxn ang="0">
                    <a:pos x="255" y="453"/>
                  </a:cxn>
                  <a:cxn ang="0">
                    <a:pos x="264" y="447"/>
                  </a:cxn>
                  <a:cxn ang="0">
                    <a:pos x="271" y="441"/>
                  </a:cxn>
                  <a:cxn ang="0">
                    <a:pos x="277" y="434"/>
                  </a:cxn>
                  <a:cxn ang="0">
                    <a:pos x="282" y="427"/>
                  </a:cxn>
                  <a:cxn ang="0">
                    <a:pos x="285" y="420"/>
                  </a:cxn>
                  <a:cxn ang="0">
                    <a:pos x="287" y="413"/>
                  </a:cxn>
                  <a:cxn ang="0">
                    <a:pos x="288" y="405"/>
                  </a:cxn>
                  <a:cxn ang="0">
                    <a:pos x="288" y="75"/>
                  </a:cxn>
                  <a:cxn ang="0">
                    <a:pos x="287" y="67"/>
                  </a:cxn>
                  <a:cxn ang="0">
                    <a:pos x="285" y="60"/>
                  </a:cxn>
                  <a:cxn ang="0">
                    <a:pos x="282" y="53"/>
                  </a:cxn>
                  <a:cxn ang="0">
                    <a:pos x="277" y="46"/>
                  </a:cxn>
                  <a:cxn ang="0">
                    <a:pos x="271" y="39"/>
                  </a:cxn>
                  <a:cxn ang="0">
                    <a:pos x="264" y="33"/>
                  </a:cxn>
                  <a:cxn ang="0">
                    <a:pos x="255" y="27"/>
                  </a:cxn>
                  <a:cxn ang="0">
                    <a:pos x="246" y="22"/>
                  </a:cxn>
                  <a:cxn ang="0">
                    <a:pos x="225" y="13"/>
                  </a:cxn>
                  <a:cxn ang="0">
                    <a:pos x="200" y="6"/>
                  </a:cxn>
                  <a:cxn ang="0">
                    <a:pos x="173" y="2"/>
                  </a:cxn>
                  <a:cxn ang="0">
                    <a:pos x="144" y="0"/>
                  </a:cxn>
                </a:cxnLst>
                <a:rect l="0" t="0" r="r" b="b"/>
                <a:pathLst>
                  <a:path w="288" h="480">
                    <a:moveTo>
                      <a:pt x="144" y="0"/>
                    </a:moveTo>
                    <a:lnTo>
                      <a:pt x="115" y="2"/>
                    </a:lnTo>
                    <a:lnTo>
                      <a:pt x="88" y="6"/>
                    </a:lnTo>
                    <a:lnTo>
                      <a:pt x="63" y="13"/>
                    </a:lnTo>
                    <a:lnTo>
                      <a:pt x="42" y="22"/>
                    </a:lnTo>
                    <a:lnTo>
                      <a:pt x="33" y="27"/>
                    </a:lnTo>
                    <a:lnTo>
                      <a:pt x="25" y="33"/>
                    </a:lnTo>
                    <a:lnTo>
                      <a:pt x="17" y="39"/>
                    </a:lnTo>
                    <a:lnTo>
                      <a:pt x="11" y="46"/>
                    </a:lnTo>
                    <a:lnTo>
                      <a:pt x="6" y="53"/>
                    </a:lnTo>
                    <a:lnTo>
                      <a:pt x="3" y="60"/>
                    </a:lnTo>
                    <a:lnTo>
                      <a:pt x="1" y="67"/>
                    </a:lnTo>
                    <a:lnTo>
                      <a:pt x="0" y="75"/>
                    </a:lnTo>
                    <a:lnTo>
                      <a:pt x="0" y="405"/>
                    </a:lnTo>
                    <a:lnTo>
                      <a:pt x="1" y="413"/>
                    </a:lnTo>
                    <a:lnTo>
                      <a:pt x="3" y="420"/>
                    </a:lnTo>
                    <a:lnTo>
                      <a:pt x="6" y="427"/>
                    </a:lnTo>
                    <a:lnTo>
                      <a:pt x="11" y="434"/>
                    </a:lnTo>
                    <a:lnTo>
                      <a:pt x="17" y="441"/>
                    </a:lnTo>
                    <a:lnTo>
                      <a:pt x="25" y="447"/>
                    </a:lnTo>
                    <a:lnTo>
                      <a:pt x="33" y="453"/>
                    </a:lnTo>
                    <a:lnTo>
                      <a:pt x="42" y="458"/>
                    </a:lnTo>
                    <a:lnTo>
                      <a:pt x="63" y="467"/>
                    </a:lnTo>
                    <a:lnTo>
                      <a:pt x="88" y="474"/>
                    </a:lnTo>
                    <a:lnTo>
                      <a:pt x="115" y="478"/>
                    </a:lnTo>
                    <a:lnTo>
                      <a:pt x="144" y="480"/>
                    </a:lnTo>
                    <a:lnTo>
                      <a:pt x="173" y="478"/>
                    </a:lnTo>
                    <a:lnTo>
                      <a:pt x="200" y="474"/>
                    </a:lnTo>
                    <a:lnTo>
                      <a:pt x="225" y="467"/>
                    </a:lnTo>
                    <a:lnTo>
                      <a:pt x="246" y="458"/>
                    </a:lnTo>
                    <a:lnTo>
                      <a:pt x="255" y="453"/>
                    </a:lnTo>
                    <a:lnTo>
                      <a:pt x="264" y="447"/>
                    </a:lnTo>
                    <a:lnTo>
                      <a:pt x="271" y="441"/>
                    </a:lnTo>
                    <a:lnTo>
                      <a:pt x="277" y="434"/>
                    </a:lnTo>
                    <a:lnTo>
                      <a:pt x="282" y="427"/>
                    </a:lnTo>
                    <a:lnTo>
                      <a:pt x="285" y="420"/>
                    </a:lnTo>
                    <a:lnTo>
                      <a:pt x="287" y="413"/>
                    </a:lnTo>
                    <a:lnTo>
                      <a:pt x="288" y="405"/>
                    </a:lnTo>
                    <a:lnTo>
                      <a:pt x="288" y="75"/>
                    </a:lnTo>
                    <a:lnTo>
                      <a:pt x="287" y="67"/>
                    </a:lnTo>
                    <a:lnTo>
                      <a:pt x="285" y="60"/>
                    </a:lnTo>
                    <a:lnTo>
                      <a:pt x="282" y="53"/>
                    </a:lnTo>
                    <a:lnTo>
                      <a:pt x="277" y="46"/>
                    </a:lnTo>
                    <a:lnTo>
                      <a:pt x="271" y="39"/>
                    </a:lnTo>
                    <a:lnTo>
                      <a:pt x="264" y="33"/>
                    </a:lnTo>
                    <a:lnTo>
                      <a:pt x="255" y="27"/>
                    </a:lnTo>
                    <a:lnTo>
                      <a:pt x="246" y="22"/>
                    </a:lnTo>
                    <a:lnTo>
                      <a:pt x="225" y="13"/>
                    </a:lnTo>
                    <a:lnTo>
                      <a:pt x="200" y="6"/>
                    </a:lnTo>
                    <a:lnTo>
                      <a:pt x="173" y="2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216" name="Freeform 16"/>
              <p:cNvSpPr>
                <a:spLocks/>
              </p:cNvSpPr>
              <p:nvPr/>
            </p:nvSpPr>
            <p:spPr bwMode="auto">
              <a:xfrm>
                <a:off x="3310" y="1775"/>
                <a:ext cx="288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8"/>
                  </a:cxn>
                  <a:cxn ang="0">
                    <a:pos x="3" y="15"/>
                  </a:cxn>
                  <a:cxn ang="0">
                    <a:pos x="6" y="23"/>
                  </a:cxn>
                  <a:cxn ang="0">
                    <a:pos x="11" y="30"/>
                  </a:cxn>
                  <a:cxn ang="0">
                    <a:pos x="17" y="36"/>
                  </a:cxn>
                  <a:cxn ang="0">
                    <a:pos x="25" y="43"/>
                  </a:cxn>
                  <a:cxn ang="0">
                    <a:pos x="33" y="48"/>
                  </a:cxn>
                  <a:cxn ang="0">
                    <a:pos x="42" y="54"/>
                  </a:cxn>
                  <a:cxn ang="0">
                    <a:pos x="63" y="63"/>
                  </a:cxn>
                  <a:cxn ang="0">
                    <a:pos x="88" y="70"/>
                  </a:cxn>
                  <a:cxn ang="0">
                    <a:pos x="115" y="74"/>
                  </a:cxn>
                  <a:cxn ang="0">
                    <a:pos x="144" y="76"/>
                  </a:cxn>
                  <a:cxn ang="0">
                    <a:pos x="173" y="74"/>
                  </a:cxn>
                  <a:cxn ang="0">
                    <a:pos x="200" y="70"/>
                  </a:cxn>
                  <a:cxn ang="0">
                    <a:pos x="225" y="63"/>
                  </a:cxn>
                  <a:cxn ang="0">
                    <a:pos x="246" y="54"/>
                  </a:cxn>
                  <a:cxn ang="0">
                    <a:pos x="255" y="48"/>
                  </a:cxn>
                  <a:cxn ang="0">
                    <a:pos x="264" y="43"/>
                  </a:cxn>
                  <a:cxn ang="0">
                    <a:pos x="271" y="36"/>
                  </a:cxn>
                  <a:cxn ang="0">
                    <a:pos x="277" y="30"/>
                  </a:cxn>
                  <a:cxn ang="0">
                    <a:pos x="282" y="23"/>
                  </a:cxn>
                  <a:cxn ang="0">
                    <a:pos x="285" y="15"/>
                  </a:cxn>
                  <a:cxn ang="0">
                    <a:pos x="287" y="8"/>
                  </a:cxn>
                  <a:cxn ang="0">
                    <a:pos x="288" y="0"/>
                  </a:cxn>
                </a:cxnLst>
                <a:rect l="0" t="0" r="r" b="b"/>
                <a:pathLst>
                  <a:path w="288" h="76">
                    <a:moveTo>
                      <a:pt x="0" y="0"/>
                    </a:moveTo>
                    <a:lnTo>
                      <a:pt x="1" y="8"/>
                    </a:lnTo>
                    <a:lnTo>
                      <a:pt x="3" y="15"/>
                    </a:lnTo>
                    <a:lnTo>
                      <a:pt x="6" y="23"/>
                    </a:lnTo>
                    <a:lnTo>
                      <a:pt x="11" y="30"/>
                    </a:lnTo>
                    <a:lnTo>
                      <a:pt x="17" y="36"/>
                    </a:lnTo>
                    <a:lnTo>
                      <a:pt x="25" y="43"/>
                    </a:lnTo>
                    <a:lnTo>
                      <a:pt x="33" y="48"/>
                    </a:lnTo>
                    <a:lnTo>
                      <a:pt x="42" y="54"/>
                    </a:lnTo>
                    <a:lnTo>
                      <a:pt x="63" y="63"/>
                    </a:lnTo>
                    <a:lnTo>
                      <a:pt x="88" y="70"/>
                    </a:lnTo>
                    <a:lnTo>
                      <a:pt x="115" y="74"/>
                    </a:lnTo>
                    <a:lnTo>
                      <a:pt x="144" y="76"/>
                    </a:lnTo>
                    <a:lnTo>
                      <a:pt x="173" y="74"/>
                    </a:lnTo>
                    <a:lnTo>
                      <a:pt x="200" y="70"/>
                    </a:lnTo>
                    <a:lnTo>
                      <a:pt x="225" y="63"/>
                    </a:lnTo>
                    <a:lnTo>
                      <a:pt x="246" y="54"/>
                    </a:lnTo>
                    <a:lnTo>
                      <a:pt x="255" y="48"/>
                    </a:lnTo>
                    <a:lnTo>
                      <a:pt x="264" y="43"/>
                    </a:lnTo>
                    <a:lnTo>
                      <a:pt x="271" y="36"/>
                    </a:lnTo>
                    <a:lnTo>
                      <a:pt x="277" y="30"/>
                    </a:lnTo>
                    <a:lnTo>
                      <a:pt x="282" y="23"/>
                    </a:lnTo>
                    <a:lnTo>
                      <a:pt x="285" y="15"/>
                    </a:lnTo>
                    <a:lnTo>
                      <a:pt x="287" y="8"/>
                    </a:lnTo>
                    <a:lnTo>
                      <a:pt x="288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1217" name="Group 17"/>
            <p:cNvGrpSpPr>
              <a:grpSpLocks/>
            </p:cNvGrpSpPr>
            <p:nvPr/>
          </p:nvGrpSpPr>
          <p:grpSpPr bwMode="auto">
            <a:xfrm>
              <a:off x="3238" y="1940"/>
              <a:ext cx="288" cy="480"/>
              <a:chOff x="3238" y="1940"/>
              <a:chExt cx="288" cy="480"/>
            </a:xfrm>
          </p:grpSpPr>
          <p:sp>
            <p:nvSpPr>
              <p:cNvPr id="51218" name="Freeform 18"/>
              <p:cNvSpPr>
                <a:spLocks/>
              </p:cNvSpPr>
              <p:nvPr/>
            </p:nvSpPr>
            <p:spPr bwMode="auto">
              <a:xfrm>
                <a:off x="3238" y="1940"/>
                <a:ext cx="288" cy="480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15" y="2"/>
                  </a:cxn>
                  <a:cxn ang="0">
                    <a:pos x="88" y="6"/>
                  </a:cxn>
                  <a:cxn ang="0">
                    <a:pos x="63" y="13"/>
                  </a:cxn>
                  <a:cxn ang="0">
                    <a:pos x="42" y="22"/>
                  </a:cxn>
                  <a:cxn ang="0">
                    <a:pos x="33" y="27"/>
                  </a:cxn>
                  <a:cxn ang="0">
                    <a:pos x="25" y="33"/>
                  </a:cxn>
                  <a:cxn ang="0">
                    <a:pos x="17" y="39"/>
                  </a:cxn>
                  <a:cxn ang="0">
                    <a:pos x="11" y="46"/>
                  </a:cxn>
                  <a:cxn ang="0">
                    <a:pos x="6" y="53"/>
                  </a:cxn>
                  <a:cxn ang="0">
                    <a:pos x="3" y="60"/>
                  </a:cxn>
                  <a:cxn ang="0">
                    <a:pos x="1" y="67"/>
                  </a:cxn>
                  <a:cxn ang="0">
                    <a:pos x="0" y="75"/>
                  </a:cxn>
                  <a:cxn ang="0">
                    <a:pos x="0" y="405"/>
                  </a:cxn>
                  <a:cxn ang="0">
                    <a:pos x="1" y="413"/>
                  </a:cxn>
                  <a:cxn ang="0">
                    <a:pos x="3" y="420"/>
                  </a:cxn>
                  <a:cxn ang="0">
                    <a:pos x="6" y="427"/>
                  </a:cxn>
                  <a:cxn ang="0">
                    <a:pos x="11" y="434"/>
                  </a:cxn>
                  <a:cxn ang="0">
                    <a:pos x="17" y="441"/>
                  </a:cxn>
                  <a:cxn ang="0">
                    <a:pos x="25" y="447"/>
                  </a:cxn>
                  <a:cxn ang="0">
                    <a:pos x="33" y="453"/>
                  </a:cxn>
                  <a:cxn ang="0">
                    <a:pos x="42" y="458"/>
                  </a:cxn>
                  <a:cxn ang="0">
                    <a:pos x="63" y="467"/>
                  </a:cxn>
                  <a:cxn ang="0">
                    <a:pos x="88" y="474"/>
                  </a:cxn>
                  <a:cxn ang="0">
                    <a:pos x="115" y="478"/>
                  </a:cxn>
                  <a:cxn ang="0">
                    <a:pos x="144" y="480"/>
                  </a:cxn>
                  <a:cxn ang="0">
                    <a:pos x="173" y="478"/>
                  </a:cxn>
                  <a:cxn ang="0">
                    <a:pos x="200" y="474"/>
                  </a:cxn>
                  <a:cxn ang="0">
                    <a:pos x="225" y="467"/>
                  </a:cxn>
                  <a:cxn ang="0">
                    <a:pos x="246" y="458"/>
                  </a:cxn>
                  <a:cxn ang="0">
                    <a:pos x="255" y="453"/>
                  </a:cxn>
                  <a:cxn ang="0">
                    <a:pos x="264" y="447"/>
                  </a:cxn>
                  <a:cxn ang="0">
                    <a:pos x="271" y="441"/>
                  </a:cxn>
                  <a:cxn ang="0">
                    <a:pos x="277" y="434"/>
                  </a:cxn>
                  <a:cxn ang="0">
                    <a:pos x="282" y="427"/>
                  </a:cxn>
                  <a:cxn ang="0">
                    <a:pos x="285" y="420"/>
                  </a:cxn>
                  <a:cxn ang="0">
                    <a:pos x="287" y="413"/>
                  </a:cxn>
                  <a:cxn ang="0">
                    <a:pos x="288" y="405"/>
                  </a:cxn>
                  <a:cxn ang="0">
                    <a:pos x="288" y="75"/>
                  </a:cxn>
                  <a:cxn ang="0">
                    <a:pos x="287" y="67"/>
                  </a:cxn>
                  <a:cxn ang="0">
                    <a:pos x="285" y="60"/>
                  </a:cxn>
                  <a:cxn ang="0">
                    <a:pos x="282" y="53"/>
                  </a:cxn>
                  <a:cxn ang="0">
                    <a:pos x="277" y="46"/>
                  </a:cxn>
                  <a:cxn ang="0">
                    <a:pos x="271" y="39"/>
                  </a:cxn>
                  <a:cxn ang="0">
                    <a:pos x="264" y="33"/>
                  </a:cxn>
                  <a:cxn ang="0">
                    <a:pos x="255" y="27"/>
                  </a:cxn>
                  <a:cxn ang="0">
                    <a:pos x="246" y="22"/>
                  </a:cxn>
                  <a:cxn ang="0">
                    <a:pos x="225" y="13"/>
                  </a:cxn>
                  <a:cxn ang="0">
                    <a:pos x="200" y="6"/>
                  </a:cxn>
                  <a:cxn ang="0">
                    <a:pos x="173" y="2"/>
                  </a:cxn>
                  <a:cxn ang="0">
                    <a:pos x="144" y="0"/>
                  </a:cxn>
                </a:cxnLst>
                <a:rect l="0" t="0" r="r" b="b"/>
                <a:pathLst>
                  <a:path w="288" h="480">
                    <a:moveTo>
                      <a:pt x="144" y="0"/>
                    </a:moveTo>
                    <a:lnTo>
                      <a:pt x="115" y="2"/>
                    </a:lnTo>
                    <a:lnTo>
                      <a:pt x="88" y="6"/>
                    </a:lnTo>
                    <a:lnTo>
                      <a:pt x="63" y="13"/>
                    </a:lnTo>
                    <a:lnTo>
                      <a:pt x="42" y="22"/>
                    </a:lnTo>
                    <a:lnTo>
                      <a:pt x="33" y="27"/>
                    </a:lnTo>
                    <a:lnTo>
                      <a:pt x="25" y="33"/>
                    </a:lnTo>
                    <a:lnTo>
                      <a:pt x="17" y="39"/>
                    </a:lnTo>
                    <a:lnTo>
                      <a:pt x="11" y="46"/>
                    </a:lnTo>
                    <a:lnTo>
                      <a:pt x="6" y="53"/>
                    </a:lnTo>
                    <a:lnTo>
                      <a:pt x="3" y="60"/>
                    </a:lnTo>
                    <a:lnTo>
                      <a:pt x="1" y="67"/>
                    </a:lnTo>
                    <a:lnTo>
                      <a:pt x="0" y="75"/>
                    </a:lnTo>
                    <a:lnTo>
                      <a:pt x="0" y="405"/>
                    </a:lnTo>
                    <a:lnTo>
                      <a:pt x="1" y="413"/>
                    </a:lnTo>
                    <a:lnTo>
                      <a:pt x="3" y="420"/>
                    </a:lnTo>
                    <a:lnTo>
                      <a:pt x="6" y="427"/>
                    </a:lnTo>
                    <a:lnTo>
                      <a:pt x="11" y="434"/>
                    </a:lnTo>
                    <a:lnTo>
                      <a:pt x="17" y="441"/>
                    </a:lnTo>
                    <a:lnTo>
                      <a:pt x="25" y="447"/>
                    </a:lnTo>
                    <a:lnTo>
                      <a:pt x="33" y="453"/>
                    </a:lnTo>
                    <a:lnTo>
                      <a:pt x="42" y="458"/>
                    </a:lnTo>
                    <a:lnTo>
                      <a:pt x="63" y="467"/>
                    </a:lnTo>
                    <a:lnTo>
                      <a:pt x="88" y="474"/>
                    </a:lnTo>
                    <a:lnTo>
                      <a:pt x="115" y="478"/>
                    </a:lnTo>
                    <a:lnTo>
                      <a:pt x="144" y="480"/>
                    </a:lnTo>
                    <a:lnTo>
                      <a:pt x="173" y="478"/>
                    </a:lnTo>
                    <a:lnTo>
                      <a:pt x="200" y="474"/>
                    </a:lnTo>
                    <a:lnTo>
                      <a:pt x="225" y="467"/>
                    </a:lnTo>
                    <a:lnTo>
                      <a:pt x="246" y="458"/>
                    </a:lnTo>
                    <a:lnTo>
                      <a:pt x="255" y="453"/>
                    </a:lnTo>
                    <a:lnTo>
                      <a:pt x="264" y="447"/>
                    </a:lnTo>
                    <a:lnTo>
                      <a:pt x="271" y="441"/>
                    </a:lnTo>
                    <a:lnTo>
                      <a:pt x="277" y="434"/>
                    </a:lnTo>
                    <a:lnTo>
                      <a:pt x="282" y="427"/>
                    </a:lnTo>
                    <a:lnTo>
                      <a:pt x="285" y="420"/>
                    </a:lnTo>
                    <a:lnTo>
                      <a:pt x="287" y="413"/>
                    </a:lnTo>
                    <a:lnTo>
                      <a:pt x="288" y="405"/>
                    </a:lnTo>
                    <a:lnTo>
                      <a:pt x="288" y="75"/>
                    </a:lnTo>
                    <a:lnTo>
                      <a:pt x="287" y="67"/>
                    </a:lnTo>
                    <a:lnTo>
                      <a:pt x="285" y="60"/>
                    </a:lnTo>
                    <a:lnTo>
                      <a:pt x="282" y="53"/>
                    </a:lnTo>
                    <a:lnTo>
                      <a:pt x="277" y="46"/>
                    </a:lnTo>
                    <a:lnTo>
                      <a:pt x="271" y="39"/>
                    </a:lnTo>
                    <a:lnTo>
                      <a:pt x="264" y="33"/>
                    </a:lnTo>
                    <a:lnTo>
                      <a:pt x="255" y="27"/>
                    </a:lnTo>
                    <a:lnTo>
                      <a:pt x="246" y="22"/>
                    </a:lnTo>
                    <a:lnTo>
                      <a:pt x="225" y="13"/>
                    </a:lnTo>
                    <a:lnTo>
                      <a:pt x="200" y="6"/>
                    </a:lnTo>
                    <a:lnTo>
                      <a:pt x="173" y="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FFFF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219" name="Freeform 19"/>
              <p:cNvSpPr>
                <a:spLocks/>
              </p:cNvSpPr>
              <p:nvPr/>
            </p:nvSpPr>
            <p:spPr bwMode="auto">
              <a:xfrm>
                <a:off x="3238" y="1940"/>
                <a:ext cx="288" cy="480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15" y="2"/>
                  </a:cxn>
                  <a:cxn ang="0">
                    <a:pos x="88" y="6"/>
                  </a:cxn>
                  <a:cxn ang="0">
                    <a:pos x="63" y="13"/>
                  </a:cxn>
                  <a:cxn ang="0">
                    <a:pos x="42" y="22"/>
                  </a:cxn>
                  <a:cxn ang="0">
                    <a:pos x="33" y="27"/>
                  </a:cxn>
                  <a:cxn ang="0">
                    <a:pos x="25" y="33"/>
                  </a:cxn>
                  <a:cxn ang="0">
                    <a:pos x="17" y="39"/>
                  </a:cxn>
                  <a:cxn ang="0">
                    <a:pos x="11" y="46"/>
                  </a:cxn>
                  <a:cxn ang="0">
                    <a:pos x="6" y="53"/>
                  </a:cxn>
                  <a:cxn ang="0">
                    <a:pos x="3" y="60"/>
                  </a:cxn>
                  <a:cxn ang="0">
                    <a:pos x="1" y="67"/>
                  </a:cxn>
                  <a:cxn ang="0">
                    <a:pos x="0" y="75"/>
                  </a:cxn>
                  <a:cxn ang="0">
                    <a:pos x="0" y="405"/>
                  </a:cxn>
                  <a:cxn ang="0">
                    <a:pos x="1" y="413"/>
                  </a:cxn>
                  <a:cxn ang="0">
                    <a:pos x="3" y="420"/>
                  </a:cxn>
                  <a:cxn ang="0">
                    <a:pos x="6" y="427"/>
                  </a:cxn>
                  <a:cxn ang="0">
                    <a:pos x="11" y="434"/>
                  </a:cxn>
                  <a:cxn ang="0">
                    <a:pos x="17" y="441"/>
                  </a:cxn>
                  <a:cxn ang="0">
                    <a:pos x="25" y="447"/>
                  </a:cxn>
                  <a:cxn ang="0">
                    <a:pos x="33" y="453"/>
                  </a:cxn>
                  <a:cxn ang="0">
                    <a:pos x="42" y="458"/>
                  </a:cxn>
                  <a:cxn ang="0">
                    <a:pos x="63" y="467"/>
                  </a:cxn>
                  <a:cxn ang="0">
                    <a:pos x="88" y="474"/>
                  </a:cxn>
                  <a:cxn ang="0">
                    <a:pos x="115" y="478"/>
                  </a:cxn>
                  <a:cxn ang="0">
                    <a:pos x="144" y="480"/>
                  </a:cxn>
                  <a:cxn ang="0">
                    <a:pos x="173" y="478"/>
                  </a:cxn>
                  <a:cxn ang="0">
                    <a:pos x="200" y="474"/>
                  </a:cxn>
                  <a:cxn ang="0">
                    <a:pos x="225" y="467"/>
                  </a:cxn>
                  <a:cxn ang="0">
                    <a:pos x="246" y="458"/>
                  </a:cxn>
                  <a:cxn ang="0">
                    <a:pos x="255" y="453"/>
                  </a:cxn>
                  <a:cxn ang="0">
                    <a:pos x="264" y="447"/>
                  </a:cxn>
                  <a:cxn ang="0">
                    <a:pos x="271" y="441"/>
                  </a:cxn>
                  <a:cxn ang="0">
                    <a:pos x="277" y="434"/>
                  </a:cxn>
                  <a:cxn ang="0">
                    <a:pos x="282" y="427"/>
                  </a:cxn>
                  <a:cxn ang="0">
                    <a:pos x="285" y="420"/>
                  </a:cxn>
                  <a:cxn ang="0">
                    <a:pos x="287" y="413"/>
                  </a:cxn>
                  <a:cxn ang="0">
                    <a:pos x="288" y="405"/>
                  </a:cxn>
                  <a:cxn ang="0">
                    <a:pos x="288" y="75"/>
                  </a:cxn>
                  <a:cxn ang="0">
                    <a:pos x="287" y="67"/>
                  </a:cxn>
                  <a:cxn ang="0">
                    <a:pos x="285" y="60"/>
                  </a:cxn>
                  <a:cxn ang="0">
                    <a:pos x="282" y="53"/>
                  </a:cxn>
                  <a:cxn ang="0">
                    <a:pos x="277" y="46"/>
                  </a:cxn>
                  <a:cxn ang="0">
                    <a:pos x="271" y="39"/>
                  </a:cxn>
                  <a:cxn ang="0">
                    <a:pos x="264" y="33"/>
                  </a:cxn>
                  <a:cxn ang="0">
                    <a:pos x="255" y="27"/>
                  </a:cxn>
                  <a:cxn ang="0">
                    <a:pos x="246" y="22"/>
                  </a:cxn>
                  <a:cxn ang="0">
                    <a:pos x="225" y="13"/>
                  </a:cxn>
                  <a:cxn ang="0">
                    <a:pos x="200" y="6"/>
                  </a:cxn>
                  <a:cxn ang="0">
                    <a:pos x="173" y="2"/>
                  </a:cxn>
                  <a:cxn ang="0">
                    <a:pos x="144" y="0"/>
                  </a:cxn>
                </a:cxnLst>
                <a:rect l="0" t="0" r="r" b="b"/>
                <a:pathLst>
                  <a:path w="288" h="480">
                    <a:moveTo>
                      <a:pt x="144" y="0"/>
                    </a:moveTo>
                    <a:lnTo>
                      <a:pt x="115" y="2"/>
                    </a:lnTo>
                    <a:lnTo>
                      <a:pt x="88" y="6"/>
                    </a:lnTo>
                    <a:lnTo>
                      <a:pt x="63" y="13"/>
                    </a:lnTo>
                    <a:lnTo>
                      <a:pt x="42" y="22"/>
                    </a:lnTo>
                    <a:lnTo>
                      <a:pt x="33" y="27"/>
                    </a:lnTo>
                    <a:lnTo>
                      <a:pt x="25" y="33"/>
                    </a:lnTo>
                    <a:lnTo>
                      <a:pt x="17" y="39"/>
                    </a:lnTo>
                    <a:lnTo>
                      <a:pt x="11" y="46"/>
                    </a:lnTo>
                    <a:lnTo>
                      <a:pt x="6" y="53"/>
                    </a:lnTo>
                    <a:lnTo>
                      <a:pt x="3" y="60"/>
                    </a:lnTo>
                    <a:lnTo>
                      <a:pt x="1" y="67"/>
                    </a:lnTo>
                    <a:lnTo>
                      <a:pt x="0" y="75"/>
                    </a:lnTo>
                    <a:lnTo>
                      <a:pt x="0" y="405"/>
                    </a:lnTo>
                    <a:lnTo>
                      <a:pt x="1" y="413"/>
                    </a:lnTo>
                    <a:lnTo>
                      <a:pt x="3" y="420"/>
                    </a:lnTo>
                    <a:lnTo>
                      <a:pt x="6" y="427"/>
                    </a:lnTo>
                    <a:lnTo>
                      <a:pt x="11" y="434"/>
                    </a:lnTo>
                    <a:lnTo>
                      <a:pt x="17" y="441"/>
                    </a:lnTo>
                    <a:lnTo>
                      <a:pt x="25" y="447"/>
                    </a:lnTo>
                    <a:lnTo>
                      <a:pt x="33" y="453"/>
                    </a:lnTo>
                    <a:lnTo>
                      <a:pt x="42" y="458"/>
                    </a:lnTo>
                    <a:lnTo>
                      <a:pt x="63" y="467"/>
                    </a:lnTo>
                    <a:lnTo>
                      <a:pt x="88" y="474"/>
                    </a:lnTo>
                    <a:lnTo>
                      <a:pt x="115" y="478"/>
                    </a:lnTo>
                    <a:lnTo>
                      <a:pt x="144" y="480"/>
                    </a:lnTo>
                    <a:lnTo>
                      <a:pt x="173" y="478"/>
                    </a:lnTo>
                    <a:lnTo>
                      <a:pt x="200" y="474"/>
                    </a:lnTo>
                    <a:lnTo>
                      <a:pt x="225" y="467"/>
                    </a:lnTo>
                    <a:lnTo>
                      <a:pt x="246" y="458"/>
                    </a:lnTo>
                    <a:lnTo>
                      <a:pt x="255" y="453"/>
                    </a:lnTo>
                    <a:lnTo>
                      <a:pt x="264" y="447"/>
                    </a:lnTo>
                    <a:lnTo>
                      <a:pt x="271" y="441"/>
                    </a:lnTo>
                    <a:lnTo>
                      <a:pt x="277" y="434"/>
                    </a:lnTo>
                    <a:lnTo>
                      <a:pt x="282" y="427"/>
                    </a:lnTo>
                    <a:lnTo>
                      <a:pt x="285" y="420"/>
                    </a:lnTo>
                    <a:lnTo>
                      <a:pt x="287" y="413"/>
                    </a:lnTo>
                    <a:lnTo>
                      <a:pt x="288" y="405"/>
                    </a:lnTo>
                    <a:lnTo>
                      <a:pt x="288" y="75"/>
                    </a:lnTo>
                    <a:lnTo>
                      <a:pt x="287" y="67"/>
                    </a:lnTo>
                    <a:lnTo>
                      <a:pt x="285" y="60"/>
                    </a:lnTo>
                    <a:lnTo>
                      <a:pt x="282" y="53"/>
                    </a:lnTo>
                    <a:lnTo>
                      <a:pt x="277" y="46"/>
                    </a:lnTo>
                    <a:lnTo>
                      <a:pt x="271" y="39"/>
                    </a:lnTo>
                    <a:lnTo>
                      <a:pt x="264" y="33"/>
                    </a:lnTo>
                    <a:lnTo>
                      <a:pt x="255" y="27"/>
                    </a:lnTo>
                    <a:lnTo>
                      <a:pt x="246" y="22"/>
                    </a:lnTo>
                    <a:lnTo>
                      <a:pt x="225" y="13"/>
                    </a:lnTo>
                    <a:lnTo>
                      <a:pt x="200" y="6"/>
                    </a:lnTo>
                    <a:lnTo>
                      <a:pt x="173" y="2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220" name="Freeform 20"/>
              <p:cNvSpPr>
                <a:spLocks/>
              </p:cNvSpPr>
              <p:nvPr/>
            </p:nvSpPr>
            <p:spPr bwMode="auto">
              <a:xfrm>
                <a:off x="3238" y="2015"/>
                <a:ext cx="288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8"/>
                  </a:cxn>
                  <a:cxn ang="0">
                    <a:pos x="3" y="15"/>
                  </a:cxn>
                  <a:cxn ang="0">
                    <a:pos x="6" y="23"/>
                  </a:cxn>
                  <a:cxn ang="0">
                    <a:pos x="11" y="30"/>
                  </a:cxn>
                  <a:cxn ang="0">
                    <a:pos x="17" y="36"/>
                  </a:cxn>
                  <a:cxn ang="0">
                    <a:pos x="25" y="43"/>
                  </a:cxn>
                  <a:cxn ang="0">
                    <a:pos x="33" y="48"/>
                  </a:cxn>
                  <a:cxn ang="0">
                    <a:pos x="42" y="54"/>
                  </a:cxn>
                  <a:cxn ang="0">
                    <a:pos x="63" y="63"/>
                  </a:cxn>
                  <a:cxn ang="0">
                    <a:pos x="88" y="70"/>
                  </a:cxn>
                  <a:cxn ang="0">
                    <a:pos x="115" y="74"/>
                  </a:cxn>
                  <a:cxn ang="0">
                    <a:pos x="144" y="76"/>
                  </a:cxn>
                  <a:cxn ang="0">
                    <a:pos x="173" y="74"/>
                  </a:cxn>
                  <a:cxn ang="0">
                    <a:pos x="200" y="70"/>
                  </a:cxn>
                  <a:cxn ang="0">
                    <a:pos x="225" y="63"/>
                  </a:cxn>
                  <a:cxn ang="0">
                    <a:pos x="246" y="54"/>
                  </a:cxn>
                  <a:cxn ang="0">
                    <a:pos x="255" y="48"/>
                  </a:cxn>
                  <a:cxn ang="0">
                    <a:pos x="264" y="43"/>
                  </a:cxn>
                  <a:cxn ang="0">
                    <a:pos x="271" y="36"/>
                  </a:cxn>
                  <a:cxn ang="0">
                    <a:pos x="277" y="30"/>
                  </a:cxn>
                  <a:cxn ang="0">
                    <a:pos x="282" y="23"/>
                  </a:cxn>
                  <a:cxn ang="0">
                    <a:pos x="285" y="15"/>
                  </a:cxn>
                  <a:cxn ang="0">
                    <a:pos x="287" y="8"/>
                  </a:cxn>
                  <a:cxn ang="0">
                    <a:pos x="288" y="0"/>
                  </a:cxn>
                </a:cxnLst>
                <a:rect l="0" t="0" r="r" b="b"/>
                <a:pathLst>
                  <a:path w="288" h="76">
                    <a:moveTo>
                      <a:pt x="0" y="0"/>
                    </a:moveTo>
                    <a:lnTo>
                      <a:pt x="1" y="8"/>
                    </a:lnTo>
                    <a:lnTo>
                      <a:pt x="3" y="15"/>
                    </a:lnTo>
                    <a:lnTo>
                      <a:pt x="6" y="23"/>
                    </a:lnTo>
                    <a:lnTo>
                      <a:pt x="11" y="30"/>
                    </a:lnTo>
                    <a:lnTo>
                      <a:pt x="17" y="36"/>
                    </a:lnTo>
                    <a:lnTo>
                      <a:pt x="25" y="43"/>
                    </a:lnTo>
                    <a:lnTo>
                      <a:pt x="33" y="48"/>
                    </a:lnTo>
                    <a:lnTo>
                      <a:pt x="42" y="54"/>
                    </a:lnTo>
                    <a:lnTo>
                      <a:pt x="63" y="63"/>
                    </a:lnTo>
                    <a:lnTo>
                      <a:pt x="88" y="70"/>
                    </a:lnTo>
                    <a:lnTo>
                      <a:pt x="115" y="74"/>
                    </a:lnTo>
                    <a:lnTo>
                      <a:pt x="144" y="76"/>
                    </a:lnTo>
                    <a:lnTo>
                      <a:pt x="173" y="74"/>
                    </a:lnTo>
                    <a:lnTo>
                      <a:pt x="200" y="70"/>
                    </a:lnTo>
                    <a:lnTo>
                      <a:pt x="225" y="63"/>
                    </a:lnTo>
                    <a:lnTo>
                      <a:pt x="246" y="54"/>
                    </a:lnTo>
                    <a:lnTo>
                      <a:pt x="255" y="48"/>
                    </a:lnTo>
                    <a:lnTo>
                      <a:pt x="264" y="43"/>
                    </a:lnTo>
                    <a:lnTo>
                      <a:pt x="271" y="36"/>
                    </a:lnTo>
                    <a:lnTo>
                      <a:pt x="277" y="30"/>
                    </a:lnTo>
                    <a:lnTo>
                      <a:pt x="282" y="23"/>
                    </a:lnTo>
                    <a:lnTo>
                      <a:pt x="285" y="15"/>
                    </a:lnTo>
                    <a:lnTo>
                      <a:pt x="287" y="8"/>
                    </a:lnTo>
                    <a:lnTo>
                      <a:pt x="288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1221" name="Group 21"/>
            <p:cNvGrpSpPr>
              <a:grpSpLocks/>
            </p:cNvGrpSpPr>
            <p:nvPr/>
          </p:nvGrpSpPr>
          <p:grpSpPr bwMode="auto">
            <a:xfrm>
              <a:off x="2542" y="1604"/>
              <a:ext cx="288" cy="480"/>
              <a:chOff x="2542" y="1604"/>
              <a:chExt cx="288" cy="480"/>
            </a:xfrm>
          </p:grpSpPr>
          <p:sp>
            <p:nvSpPr>
              <p:cNvPr id="51222" name="Freeform 22"/>
              <p:cNvSpPr>
                <a:spLocks/>
              </p:cNvSpPr>
              <p:nvPr/>
            </p:nvSpPr>
            <p:spPr bwMode="auto">
              <a:xfrm>
                <a:off x="2542" y="1604"/>
                <a:ext cx="288" cy="480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15" y="2"/>
                  </a:cxn>
                  <a:cxn ang="0">
                    <a:pos x="88" y="6"/>
                  </a:cxn>
                  <a:cxn ang="0">
                    <a:pos x="63" y="13"/>
                  </a:cxn>
                  <a:cxn ang="0">
                    <a:pos x="42" y="22"/>
                  </a:cxn>
                  <a:cxn ang="0">
                    <a:pos x="33" y="27"/>
                  </a:cxn>
                  <a:cxn ang="0">
                    <a:pos x="25" y="33"/>
                  </a:cxn>
                  <a:cxn ang="0">
                    <a:pos x="17" y="39"/>
                  </a:cxn>
                  <a:cxn ang="0">
                    <a:pos x="11" y="46"/>
                  </a:cxn>
                  <a:cxn ang="0">
                    <a:pos x="6" y="53"/>
                  </a:cxn>
                  <a:cxn ang="0">
                    <a:pos x="3" y="60"/>
                  </a:cxn>
                  <a:cxn ang="0">
                    <a:pos x="1" y="67"/>
                  </a:cxn>
                  <a:cxn ang="0">
                    <a:pos x="0" y="75"/>
                  </a:cxn>
                  <a:cxn ang="0">
                    <a:pos x="0" y="405"/>
                  </a:cxn>
                  <a:cxn ang="0">
                    <a:pos x="1" y="413"/>
                  </a:cxn>
                  <a:cxn ang="0">
                    <a:pos x="3" y="420"/>
                  </a:cxn>
                  <a:cxn ang="0">
                    <a:pos x="6" y="427"/>
                  </a:cxn>
                  <a:cxn ang="0">
                    <a:pos x="11" y="434"/>
                  </a:cxn>
                  <a:cxn ang="0">
                    <a:pos x="17" y="441"/>
                  </a:cxn>
                  <a:cxn ang="0">
                    <a:pos x="25" y="447"/>
                  </a:cxn>
                  <a:cxn ang="0">
                    <a:pos x="33" y="453"/>
                  </a:cxn>
                  <a:cxn ang="0">
                    <a:pos x="42" y="458"/>
                  </a:cxn>
                  <a:cxn ang="0">
                    <a:pos x="63" y="467"/>
                  </a:cxn>
                  <a:cxn ang="0">
                    <a:pos x="88" y="474"/>
                  </a:cxn>
                  <a:cxn ang="0">
                    <a:pos x="115" y="478"/>
                  </a:cxn>
                  <a:cxn ang="0">
                    <a:pos x="144" y="480"/>
                  </a:cxn>
                  <a:cxn ang="0">
                    <a:pos x="173" y="478"/>
                  </a:cxn>
                  <a:cxn ang="0">
                    <a:pos x="200" y="474"/>
                  </a:cxn>
                  <a:cxn ang="0">
                    <a:pos x="225" y="467"/>
                  </a:cxn>
                  <a:cxn ang="0">
                    <a:pos x="246" y="458"/>
                  </a:cxn>
                  <a:cxn ang="0">
                    <a:pos x="255" y="453"/>
                  </a:cxn>
                  <a:cxn ang="0">
                    <a:pos x="264" y="447"/>
                  </a:cxn>
                  <a:cxn ang="0">
                    <a:pos x="271" y="441"/>
                  </a:cxn>
                  <a:cxn ang="0">
                    <a:pos x="277" y="434"/>
                  </a:cxn>
                  <a:cxn ang="0">
                    <a:pos x="282" y="427"/>
                  </a:cxn>
                  <a:cxn ang="0">
                    <a:pos x="285" y="420"/>
                  </a:cxn>
                  <a:cxn ang="0">
                    <a:pos x="287" y="413"/>
                  </a:cxn>
                  <a:cxn ang="0">
                    <a:pos x="288" y="405"/>
                  </a:cxn>
                  <a:cxn ang="0">
                    <a:pos x="288" y="75"/>
                  </a:cxn>
                  <a:cxn ang="0">
                    <a:pos x="287" y="67"/>
                  </a:cxn>
                  <a:cxn ang="0">
                    <a:pos x="285" y="60"/>
                  </a:cxn>
                  <a:cxn ang="0">
                    <a:pos x="282" y="53"/>
                  </a:cxn>
                  <a:cxn ang="0">
                    <a:pos x="277" y="46"/>
                  </a:cxn>
                  <a:cxn ang="0">
                    <a:pos x="271" y="39"/>
                  </a:cxn>
                  <a:cxn ang="0">
                    <a:pos x="264" y="33"/>
                  </a:cxn>
                  <a:cxn ang="0">
                    <a:pos x="255" y="27"/>
                  </a:cxn>
                  <a:cxn ang="0">
                    <a:pos x="246" y="22"/>
                  </a:cxn>
                  <a:cxn ang="0">
                    <a:pos x="225" y="13"/>
                  </a:cxn>
                  <a:cxn ang="0">
                    <a:pos x="200" y="6"/>
                  </a:cxn>
                  <a:cxn ang="0">
                    <a:pos x="173" y="2"/>
                  </a:cxn>
                  <a:cxn ang="0">
                    <a:pos x="144" y="0"/>
                  </a:cxn>
                </a:cxnLst>
                <a:rect l="0" t="0" r="r" b="b"/>
                <a:pathLst>
                  <a:path w="288" h="480">
                    <a:moveTo>
                      <a:pt x="144" y="0"/>
                    </a:moveTo>
                    <a:lnTo>
                      <a:pt x="115" y="2"/>
                    </a:lnTo>
                    <a:lnTo>
                      <a:pt x="88" y="6"/>
                    </a:lnTo>
                    <a:lnTo>
                      <a:pt x="63" y="13"/>
                    </a:lnTo>
                    <a:lnTo>
                      <a:pt x="42" y="22"/>
                    </a:lnTo>
                    <a:lnTo>
                      <a:pt x="33" y="27"/>
                    </a:lnTo>
                    <a:lnTo>
                      <a:pt x="25" y="33"/>
                    </a:lnTo>
                    <a:lnTo>
                      <a:pt x="17" y="39"/>
                    </a:lnTo>
                    <a:lnTo>
                      <a:pt x="11" y="46"/>
                    </a:lnTo>
                    <a:lnTo>
                      <a:pt x="6" y="53"/>
                    </a:lnTo>
                    <a:lnTo>
                      <a:pt x="3" y="60"/>
                    </a:lnTo>
                    <a:lnTo>
                      <a:pt x="1" y="67"/>
                    </a:lnTo>
                    <a:lnTo>
                      <a:pt x="0" y="75"/>
                    </a:lnTo>
                    <a:lnTo>
                      <a:pt x="0" y="405"/>
                    </a:lnTo>
                    <a:lnTo>
                      <a:pt x="1" y="413"/>
                    </a:lnTo>
                    <a:lnTo>
                      <a:pt x="3" y="420"/>
                    </a:lnTo>
                    <a:lnTo>
                      <a:pt x="6" y="427"/>
                    </a:lnTo>
                    <a:lnTo>
                      <a:pt x="11" y="434"/>
                    </a:lnTo>
                    <a:lnTo>
                      <a:pt x="17" y="441"/>
                    </a:lnTo>
                    <a:lnTo>
                      <a:pt x="25" y="447"/>
                    </a:lnTo>
                    <a:lnTo>
                      <a:pt x="33" y="453"/>
                    </a:lnTo>
                    <a:lnTo>
                      <a:pt x="42" y="458"/>
                    </a:lnTo>
                    <a:lnTo>
                      <a:pt x="63" y="467"/>
                    </a:lnTo>
                    <a:lnTo>
                      <a:pt x="88" y="474"/>
                    </a:lnTo>
                    <a:lnTo>
                      <a:pt x="115" y="478"/>
                    </a:lnTo>
                    <a:lnTo>
                      <a:pt x="144" y="480"/>
                    </a:lnTo>
                    <a:lnTo>
                      <a:pt x="173" y="478"/>
                    </a:lnTo>
                    <a:lnTo>
                      <a:pt x="200" y="474"/>
                    </a:lnTo>
                    <a:lnTo>
                      <a:pt x="225" y="467"/>
                    </a:lnTo>
                    <a:lnTo>
                      <a:pt x="246" y="458"/>
                    </a:lnTo>
                    <a:lnTo>
                      <a:pt x="255" y="453"/>
                    </a:lnTo>
                    <a:lnTo>
                      <a:pt x="264" y="447"/>
                    </a:lnTo>
                    <a:lnTo>
                      <a:pt x="271" y="441"/>
                    </a:lnTo>
                    <a:lnTo>
                      <a:pt x="277" y="434"/>
                    </a:lnTo>
                    <a:lnTo>
                      <a:pt x="282" y="427"/>
                    </a:lnTo>
                    <a:lnTo>
                      <a:pt x="285" y="420"/>
                    </a:lnTo>
                    <a:lnTo>
                      <a:pt x="287" y="413"/>
                    </a:lnTo>
                    <a:lnTo>
                      <a:pt x="288" y="405"/>
                    </a:lnTo>
                    <a:lnTo>
                      <a:pt x="288" y="75"/>
                    </a:lnTo>
                    <a:lnTo>
                      <a:pt x="287" y="67"/>
                    </a:lnTo>
                    <a:lnTo>
                      <a:pt x="285" y="60"/>
                    </a:lnTo>
                    <a:lnTo>
                      <a:pt x="282" y="53"/>
                    </a:lnTo>
                    <a:lnTo>
                      <a:pt x="277" y="46"/>
                    </a:lnTo>
                    <a:lnTo>
                      <a:pt x="271" y="39"/>
                    </a:lnTo>
                    <a:lnTo>
                      <a:pt x="264" y="33"/>
                    </a:lnTo>
                    <a:lnTo>
                      <a:pt x="255" y="27"/>
                    </a:lnTo>
                    <a:lnTo>
                      <a:pt x="246" y="22"/>
                    </a:lnTo>
                    <a:lnTo>
                      <a:pt x="225" y="13"/>
                    </a:lnTo>
                    <a:lnTo>
                      <a:pt x="200" y="6"/>
                    </a:lnTo>
                    <a:lnTo>
                      <a:pt x="173" y="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FFFF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223" name="Freeform 23"/>
              <p:cNvSpPr>
                <a:spLocks/>
              </p:cNvSpPr>
              <p:nvPr/>
            </p:nvSpPr>
            <p:spPr bwMode="auto">
              <a:xfrm>
                <a:off x="2542" y="1604"/>
                <a:ext cx="288" cy="480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15" y="2"/>
                  </a:cxn>
                  <a:cxn ang="0">
                    <a:pos x="88" y="6"/>
                  </a:cxn>
                  <a:cxn ang="0">
                    <a:pos x="63" y="13"/>
                  </a:cxn>
                  <a:cxn ang="0">
                    <a:pos x="42" y="22"/>
                  </a:cxn>
                  <a:cxn ang="0">
                    <a:pos x="33" y="27"/>
                  </a:cxn>
                  <a:cxn ang="0">
                    <a:pos x="25" y="33"/>
                  </a:cxn>
                  <a:cxn ang="0">
                    <a:pos x="17" y="39"/>
                  </a:cxn>
                  <a:cxn ang="0">
                    <a:pos x="11" y="46"/>
                  </a:cxn>
                  <a:cxn ang="0">
                    <a:pos x="6" y="53"/>
                  </a:cxn>
                  <a:cxn ang="0">
                    <a:pos x="3" y="60"/>
                  </a:cxn>
                  <a:cxn ang="0">
                    <a:pos x="1" y="67"/>
                  </a:cxn>
                  <a:cxn ang="0">
                    <a:pos x="0" y="75"/>
                  </a:cxn>
                  <a:cxn ang="0">
                    <a:pos x="0" y="405"/>
                  </a:cxn>
                  <a:cxn ang="0">
                    <a:pos x="1" y="413"/>
                  </a:cxn>
                  <a:cxn ang="0">
                    <a:pos x="3" y="420"/>
                  </a:cxn>
                  <a:cxn ang="0">
                    <a:pos x="6" y="427"/>
                  </a:cxn>
                  <a:cxn ang="0">
                    <a:pos x="11" y="434"/>
                  </a:cxn>
                  <a:cxn ang="0">
                    <a:pos x="17" y="441"/>
                  </a:cxn>
                  <a:cxn ang="0">
                    <a:pos x="25" y="447"/>
                  </a:cxn>
                  <a:cxn ang="0">
                    <a:pos x="33" y="453"/>
                  </a:cxn>
                  <a:cxn ang="0">
                    <a:pos x="42" y="458"/>
                  </a:cxn>
                  <a:cxn ang="0">
                    <a:pos x="63" y="467"/>
                  </a:cxn>
                  <a:cxn ang="0">
                    <a:pos x="88" y="474"/>
                  </a:cxn>
                  <a:cxn ang="0">
                    <a:pos x="115" y="478"/>
                  </a:cxn>
                  <a:cxn ang="0">
                    <a:pos x="144" y="480"/>
                  </a:cxn>
                  <a:cxn ang="0">
                    <a:pos x="173" y="478"/>
                  </a:cxn>
                  <a:cxn ang="0">
                    <a:pos x="200" y="474"/>
                  </a:cxn>
                  <a:cxn ang="0">
                    <a:pos x="225" y="467"/>
                  </a:cxn>
                  <a:cxn ang="0">
                    <a:pos x="246" y="458"/>
                  </a:cxn>
                  <a:cxn ang="0">
                    <a:pos x="255" y="453"/>
                  </a:cxn>
                  <a:cxn ang="0">
                    <a:pos x="264" y="447"/>
                  </a:cxn>
                  <a:cxn ang="0">
                    <a:pos x="271" y="441"/>
                  </a:cxn>
                  <a:cxn ang="0">
                    <a:pos x="277" y="434"/>
                  </a:cxn>
                  <a:cxn ang="0">
                    <a:pos x="282" y="427"/>
                  </a:cxn>
                  <a:cxn ang="0">
                    <a:pos x="285" y="420"/>
                  </a:cxn>
                  <a:cxn ang="0">
                    <a:pos x="287" y="413"/>
                  </a:cxn>
                  <a:cxn ang="0">
                    <a:pos x="288" y="405"/>
                  </a:cxn>
                  <a:cxn ang="0">
                    <a:pos x="288" y="75"/>
                  </a:cxn>
                  <a:cxn ang="0">
                    <a:pos x="287" y="67"/>
                  </a:cxn>
                  <a:cxn ang="0">
                    <a:pos x="285" y="60"/>
                  </a:cxn>
                  <a:cxn ang="0">
                    <a:pos x="282" y="53"/>
                  </a:cxn>
                  <a:cxn ang="0">
                    <a:pos x="277" y="46"/>
                  </a:cxn>
                  <a:cxn ang="0">
                    <a:pos x="271" y="39"/>
                  </a:cxn>
                  <a:cxn ang="0">
                    <a:pos x="264" y="33"/>
                  </a:cxn>
                  <a:cxn ang="0">
                    <a:pos x="255" y="27"/>
                  </a:cxn>
                  <a:cxn ang="0">
                    <a:pos x="246" y="22"/>
                  </a:cxn>
                  <a:cxn ang="0">
                    <a:pos x="225" y="13"/>
                  </a:cxn>
                  <a:cxn ang="0">
                    <a:pos x="200" y="6"/>
                  </a:cxn>
                  <a:cxn ang="0">
                    <a:pos x="173" y="2"/>
                  </a:cxn>
                  <a:cxn ang="0">
                    <a:pos x="144" y="0"/>
                  </a:cxn>
                </a:cxnLst>
                <a:rect l="0" t="0" r="r" b="b"/>
                <a:pathLst>
                  <a:path w="288" h="480">
                    <a:moveTo>
                      <a:pt x="144" y="0"/>
                    </a:moveTo>
                    <a:lnTo>
                      <a:pt x="115" y="2"/>
                    </a:lnTo>
                    <a:lnTo>
                      <a:pt x="88" y="6"/>
                    </a:lnTo>
                    <a:lnTo>
                      <a:pt x="63" y="13"/>
                    </a:lnTo>
                    <a:lnTo>
                      <a:pt x="42" y="22"/>
                    </a:lnTo>
                    <a:lnTo>
                      <a:pt x="33" y="27"/>
                    </a:lnTo>
                    <a:lnTo>
                      <a:pt x="25" y="33"/>
                    </a:lnTo>
                    <a:lnTo>
                      <a:pt x="17" y="39"/>
                    </a:lnTo>
                    <a:lnTo>
                      <a:pt x="11" y="46"/>
                    </a:lnTo>
                    <a:lnTo>
                      <a:pt x="6" y="53"/>
                    </a:lnTo>
                    <a:lnTo>
                      <a:pt x="3" y="60"/>
                    </a:lnTo>
                    <a:lnTo>
                      <a:pt x="1" y="67"/>
                    </a:lnTo>
                    <a:lnTo>
                      <a:pt x="0" y="75"/>
                    </a:lnTo>
                    <a:lnTo>
                      <a:pt x="0" y="405"/>
                    </a:lnTo>
                    <a:lnTo>
                      <a:pt x="1" y="413"/>
                    </a:lnTo>
                    <a:lnTo>
                      <a:pt x="3" y="420"/>
                    </a:lnTo>
                    <a:lnTo>
                      <a:pt x="6" y="427"/>
                    </a:lnTo>
                    <a:lnTo>
                      <a:pt x="11" y="434"/>
                    </a:lnTo>
                    <a:lnTo>
                      <a:pt x="17" y="441"/>
                    </a:lnTo>
                    <a:lnTo>
                      <a:pt x="25" y="447"/>
                    </a:lnTo>
                    <a:lnTo>
                      <a:pt x="33" y="453"/>
                    </a:lnTo>
                    <a:lnTo>
                      <a:pt x="42" y="458"/>
                    </a:lnTo>
                    <a:lnTo>
                      <a:pt x="63" y="467"/>
                    </a:lnTo>
                    <a:lnTo>
                      <a:pt x="88" y="474"/>
                    </a:lnTo>
                    <a:lnTo>
                      <a:pt x="115" y="478"/>
                    </a:lnTo>
                    <a:lnTo>
                      <a:pt x="144" y="480"/>
                    </a:lnTo>
                    <a:lnTo>
                      <a:pt x="173" y="478"/>
                    </a:lnTo>
                    <a:lnTo>
                      <a:pt x="200" y="474"/>
                    </a:lnTo>
                    <a:lnTo>
                      <a:pt x="225" y="467"/>
                    </a:lnTo>
                    <a:lnTo>
                      <a:pt x="246" y="458"/>
                    </a:lnTo>
                    <a:lnTo>
                      <a:pt x="255" y="453"/>
                    </a:lnTo>
                    <a:lnTo>
                      <a:pt x="264" y="447"/>
                    </a:lnTo>
                    <a:lnTo>
                      <a:pt x="271" y="441"/>
                    </a:lnTo>
                    <a:lnTo>
                      <a:pt x="277" y="434"/>
                    </a:lnTo>
                    <a:lnTo>
                      <a:pt x="282" y="427"/>
                    </a:lnTo>
                    <a:lnTo>
                      <a:pt x="285" y="420"/>
                    </a:lnTo>
                    <a:lnTo>
                      <a:pt x="287" y="413"/>
                    </a:lnTo>
                    <a:lnTo>
                      <a:pt x="288" y="405"/>
                    </a:lnTo>
                    <a:lnTo>
                      <a:pt x="288" y="75"/>
                    </a:lnTo>
                    <a:lnTo>
                      <a:pt x="287" y="67"/>
                    </a:lnTo>
                    <a:lnTo>
                      <a:pt x="285" y="60"/>
                    </a:lnTo>
                    <a:lnTo>
                      <a:pt x="282" y="53"/>
                    </a:lnTo>
                    <a:lnTo>
                      <a:pt x="277" y="46"/>
                    </a:lnTo>
                    <a:lnTo>
                      <a:pt x="271" y="39"/>
                    </a:lnTo>
                    <a:lnTo>
                      <a:pt x="264" y="33"/>
                    </a:lnTo>
                    <a:lnTo>
                      <a:pt x="255" y="27"/>
                    </a:lnTo>
                    <a:lnTo>
                      <a:pt x="246" y="22"/>
                    </a:lnTo>
                    <a:lnTo>
                      <a:pt x="225" y="13"/>
                    </a:lnTo>
                    <a:lnTo>
                      <a:pt x="200" y="6"/>
                    </a:lnTo>
                    <a:lnTo>
                      <a:pt x="173" y="2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224" name="Freeform 24"/>
              <p:cNvSpPr>
                <a:spLocks/>
              </p:cNvSpPr>
              <p:nvPr/>
            </p:nvSpPr>
            <p:spPr bwMode="auto">
              <a:xfrm>
                <a:off x="2542" y="1679"/>
                <a:ext cx="288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8"/>
                  </a:cxn>
                  <a:cxn ang="0">
                    <a:pos x="3" y="15"/>
                  </a:cxn>
                  <a:cxn ang="0">
                    <a:pos x="6" y="23"/>
                  </a:cxn>
                  <a:cxn ang="0">
                    <a:pos x="11" y="30"/>
                  </a:cxn>
                  <a:cxn ang="0">
                    <a:pos x="17" y="36"/>
                  </a:cxn>
                  <a:cxn ang="0">
                    <a:pos x="25" y="43"/>
                  </a:cxn>
                  <a:cxn ang="0">
                    <a:pos x="33" y="48"/>
                  </a:cxn>
                  <a:cxn ang="0">
                    <a:pos x="42" y="54"/>
                  </a:cxn>
                  <a:cxn ang="0">
                    <a:pos x="63" y="63"/>
                  </a:cxn>
                  <a:cxn ang="0">
                    <a:pos x="88" y="70"/>
                  </a:cxn>
                  <a:cxn ang="0">
                    <a:pos x="115" y="74"/>
                  </a:cxn>
                  <a:cxn ang="0">
                    <a:pos x="144" y="76"/>
                  </a:cxn>
                  <a:cxn ang="0">
                    <a:pos x="173" y="74"/>
                  </a:cxn>
                  <a:cxn ang="0">
                    <a:pos x="200" y="70"/>
                  </a:cxn>
                  <a:cxn ang="0">
                    <a:pos x="225" y="63"/>
                  </a:cxn>
                  <a:cxn ang="0">
                    <a:pos x="246" y="54"/>
                  </a:cxn>
                  <a:cxn ang="0">
                    <a:pos x="255" y="48"/>
                  </a:cxn>
                  <a:cxn ang="0">
                    <a:pos x="264" y="43"/>
                  </a:cxn>
                  <a:cxn ang="0">
                    <a:pos x="271" y="36"/>
                  </a:cxn>
                  <a:cxn ang="0">
                    <a:pos x="277" y="30"/>
                  </a:cxn>
                  <a:cxn ang="0">
                    <a:pos x="282" y="23"/>
                  </a:cxn>
                  <a:cxn ang="0">
                    <a:pos x="285" y="15"/>
                  </a:cxn>
                  <a:cxn ang="0">
                    <a:pos x="287" y="8"/>
                  </a:cxn>
                  <a:cxn ang="0">
                    <a:pos x="288" y="0"/>
                  </a:cxn>
                </a:cxnLst>
                <a:rect l="0" t="0" r="r" b="b"/>
                <a:pathLst>
                  <a:path w="288" h="76">
                    <a:moveTo>
                      <a:pt x="0" y="0"/>
                    </a:moveTo>
                    <a:lnTo>
                      <a:pt x="1" y="8"/>
                    </a:lnTo>
                    <a:lnTo>
                      <a:pt x="3" y="15"/>
                    </a:lnTo>
                    <a:lnTo>
                      <a:pt x="6" y="23"/>
                    </a:lnTo>
                    <a:lnTo>
                      <a:pt x="11" y="30"/>
                    </a:lnTo>
                    <a:lnTo>
                      <a:pt x="17" y="36"/>
                    </a:lnTo>
                    <a:lnTo>
                      <a:pt x="25" y="43"/>
                    </a:lnTo>
                    <a:lnTo>
                      <a:pt x="33" y="48"/>
                    </a:lnTo>
                    <a:lnTo>
                      <a:pt x="42" y="54"/>
                    </a:lnTo>
                    <a:lnTo>
                      <a:pt x="63" y="63"/>
                    </a:lnTo>
                    <a:lnTo>
                      <a:pt x="88" y="70"/>
                    </a:lnTo>
                    <a:lnTo>
                      <a:pt x="115" y="74"/>
                    </a:lnTo>
                    <a:lnTo>
                      <a:pt x="144" y="76"/>
                    </a:lnTo>
                    <a:lnTo>
                      <a:pt x="173" y="74"/>
                    </a:lnTo>
                    <a:lnTo>
                      <a:pt x="200" y="70"/>
                    </a:lnTo>
                    <a:lnTo>
                      <a:pt x="225" y="63"/>
                    </a:lnTo>
                    <a:lnTo>
                      <a:pt x="246" y="54"/>
                    </a:lnTo>
                    <a:lnTo>
                      <a:pt x="255" y="48"/>
                    </a:lnTo>
                    <a:lnTo>
                      <a:pt x="264" y="43"/>
                    </a:lnTo>
                    <a:lnTo>
                      <a:pt x="271" y="36"/>
                    </a:lnTo>
                    <a:lnTo>
                      <a:pt x="277" y="30"/>
                    </a:lnTo>
                    <a:lnTo>
                      <a:pt x="282" y="23"/>
                    </a:lnTo>
                    <a:lnTo>
                      <a:pt x="285" y="15"/>
                    </a:lnTo>
                    <a:lnTo>
                      <a:pt x="287" y="8"/>
                    </a:lnTo>
                    <a:lnTo>
                      <a:pt x="288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1225" name="Group 25"/>
            <p:cNvGrpSpPr>
              <a:grpSpLocks/>
            </p:cNvGrpSpPr>
            <p:nvPr/>
          </p:nvGrpSpPr>
          <p:grpSpPr bwMode="auto">
            <a:xfrm>
              <a:off x="2494" y="1844"/>
              <a:ext cx="288" cy="480"/>
              <a:chOff x="2494" y="1844"/>
              <a:chExt cx="288" cy="480"/>
            </a:xfrm>
          </p:grpSpPr>
          <p:sp>
            <p:nvSpPr>
              <p:cNvPr id="51226" name="Freeform 26"/>
              <p:cNvSpPr>
                <a:spLocks/>
              </p:cNvSpPr>
              <p:nvPr/>
            </p:nvSpPr>
            <p:spPr bwMode="auto">
              <a:xfrm>
                <a:off x="2494" y="1844"/>
                <a:ext cx="288" cy="480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15" y="2"/>
                  </a:cxn>
                  <a:cxn ang="0">
                    <a:pos x="88" y="6"/>
                  </a:cxn>
                  <a:cxn ang="0">
                    <a:pos x="63" y="13"/>
                  </a:cxn>
                  <a:cxn ang="0">
                    <a:pos x="42" y="22"/>
                  </a:cxn>
                  <a:cxn ang="0">
                    <a:pos x="33" y="27"/>
                  </a:cxn>
                  <a:cxn ang="0">
                    <a:pos x="25" y="33"/>
                  </a:cxn>
                  <a:cxn ang="0">
                    <a:pos x="17" y="39"/>
                  </a:cxn>
                  <a:cxn ang="0">
                    <a:pos x="11" y="46"/>
                  </a:cxn>
                  <a:cxn ang="0">
                    <a:pos x="6" y="53"/>
                  </a:cxn>
                  <a:cxn ang="0">
                    <a:pos x="3" y="60"/>
                  </a:cxn>
                  <a:cxn ang="0">
                    <a:pos x="1" y="67"/>
                  </a:cxn>
                  <a:cxn ang="0">
                    <a:pos x="0" y="75"/>
                  </a:cxn>
                  <a:cxn ang="0">
                    <a:pos x="0" y="405"/>
                  </a:cxn>
                  <a:cxn ang="0">
                    <a:pos x="1" y="413"/>
                  </a:cxn>
                  <a:cxn ang="0">
                    <a:pos x="3" y="420"/>
                  </a:cxn>
                  <a:cxn ang="0">
                    <a:pos x="6" y="427"/>
                  </a:cxn>
                  <a:cxn ang="0">
                    <a:pos x="11" y="434"/>
                  </a:cxn>
                  <a:cxn ang="0">
                    <a:pos x="17" y="441"/>
                  </a:cxn>
                  <a:cxn ang="0">
                    <a:pos x="25" y="447"/>
                  </a:cxn>
                  <a:cxn ang="0">
                    <a:pos x="33" y="453"/>
                  </a:cxn>
                  <a:cxn ang="0">
                    <a:pos x="42" y="458"/>
                  </a:cxn>
                  <a:cxn ang="0">
                    <a:pos x="63" y="467"/>
                  </a:cxn>
                  <a:cxn ang="0">
                    <a:pos x="88" y="474"/>
                  </a:cxn>
                  <a:cxn ang="0">
                    <a:pos x="115" y="478"/>
                  </a:cxn>
                  <a:cxn ang="0">
                    <a:pos x="144" y="480"/>
                  </a:cxn>
                  <a:cxn ang="0">
                    <a:pos x="173" y="478"/>
                  </a:cxn>
                  <a:cxn ang="0">
                    <a:pos x="200" y="474"/>
                  </a:cxn>
                  <a:cxn ang="0">
                    <a:pos x="225" y="467"/>
                  </a:cxn>
                  <a:cxn ang="0">
                    <a:pos x="246" y="458"/>
                  </a:cxn>
                  <a:cxn ang="0">
                    <a:pos x="255" y="453"/>
                  </a:cxn>
                  <a:cxn ang="0">
                    <a:pos x="264" y="447"/>
                  </a:cxn>
                  <a:cxn ang="0">
                    <a:pos x="271" y="441"/>
                  </a:cxn>
                  <a:cxn ang="0">
                    <a:pos x="277" y="434"/>
                  </a:cxn>
                  <a:cxn ang="0">
                    <a:pos x="282" y="427"/>
                  </a:cxn>
                  <a:cxn ang="0">
                    <a:pos x="285" y="420"/>
                  </a:cxn>
                  <a:cxn ang="0">
                    <a:pos x="287" y="413"/>
                  </a:cxn>
                  <a:cxn ang="0">
                    <a:pos x="288" y="405"/>
                  </a:cxn>
                  <a:cxn ang="0">
                    <a:pos x="288" y="75"/>
                  </a:cxn>
                  <a:cxn ang="0">
                    <a:pos x="287" y="67"/>
                  </a:cxn>
                  <a:cxn ang="0">
                    <a:pos x="285" y="60"/>
                  </a:cxn>
                  <a:cxn ang="0">
                    <a:pos x="282" y="53"/>
                  </a:cxn>
                  <a:cxn ang="0">
                    <a:pos x="277" y="46"/>
                  </a:cxn>
                  <a:cxn ang="0">
                    <a:pos x="271" y="39"/>
                  </a:cxn>
                  <a:cxn ang="0">
                    <a:pos x="264" y="33"/>
                  </a:cxn>
                  <a:cxn ang="0">
                    <a:pos x="255" y="27"/>
                  </a:cxn>
                  <a:cxn ang="0">
                    <a:pos x="246" y="22"/>
                  </a:cxn>
                  <a:cxn ang="0">
                    <a:pos x="225" y="13"/>
                  </a:cxn>
                  <a:cxn ang="0">
                    <a:pos x="200" y="6"/>
                  </a:cxn>
                  <a:cxn ang="0">
                    <a:pos x="173" y="2"/>
                  </a:cxn>
                  <a:cxn ang="0">
                    <a:pos x="144" y="0"/>
                  </a:cxn>
                </a:cxnLst>
                <a:rect l="0" t="0" r="r" b="b"/>
                <a:pathLst>
                  <a:path w="288" h="480">
                    <a:moveTo>
                      <a:pt x="144" y="0"/>
                    </a:moveTo>
                    <a:lnTo>
                      <a:pt x="115" y="2"/>
                    </a:lnTo>
                    <a:lnTo>
                      <a:pt x="88" y="6"/>
                    </a:lnTo>
                    <a:lnTo>
                      <a:pt x="63" y="13"/>
                    </a:lnTo>
                    <a:lnTo>
                      <a:pt x="42" y="22"/>
                    </a:lnTo>
                    <a:lnTo>
                      <a:pt x="33" y="27"/>
                    </a:lnTo>
                    <a:lnTo>
                      <a:pt x="25" y="33"/>
                    </a:lnTo>
                    <a:lnTo>
                      <a:pt x="17" y="39"/>
                    </a:lnTo>
                    <a:lnTo>
                      <a:pt x="11" y="46"/>
                    </a:lnTo>
                    <a:lnTo>
                      <a:pt x="6" y="53"/>
                    </a:lnTo>
                    <a:lnTo>
                      <a:pt x="3" y="60"/>
                    </a:lnTo>
                    <a:lnTo>
                      <a:pt x="1" y="67"/>
                    </a:lnTo>
                    <a:lnTo>
                      <a:pt x="0" y="75"/>
                    </a:lnTo>
                    <a:lnTo>
                      <a:pt x="0" y="405"/>
                    </a:lnTo>
                    <a:lnTo>
                      <a:pt x="1" y="413"/>
                    </a:lnTo>
                    <a:lnTo>
                      <a:pt x="3" y="420"/>
                    </a:lnTo>
                    <a:lnTo>
                      <a:pt x="6" y="427"/>
                    </a:lnTo>
                    <a:lnTo>
                      <a:pt x="11" y="434"/>
                    </a:lnTo>
                    <a:lnTo>
                      <a:pt x="17" y="441"/>
                    </a:lnTo>
                    <a:lnTo>
                      <a:pt x="25" y="447"/>
                    </a:lnTo>
                    <a:lnTo>
                      <a:pt x="33" y="453"/>
                    </a:lnTo>
                    <a:lnTo>
                      <a:pt x="42" y="458"/>
                    </a:lnTo>
                    <a:lnTo>
                      <a:pt x="63" y="467"/>
                    </a:lnTo>
                    <a:lnTo>
                      <a:pt x="88" y="474"/>
                    </a:lnTo>
                    <a:lnTo>
                      <a:pt x="115" y="478"/>
                    </a:lnTo>
                    <a:lnTo>
                      <a:pt x="144" y="480"/>
                    </a:lnTo>
                    <a:lnTo>
                      <a:pt x="173" y="478"/>
                    </a:lnTo>
                    <a:lnTo>
                      <a:pt x="200" y="474"/>
                    </a:lnTo>
                    <a:lnTo>
                      <a:pt x="225" y="467"/>
                    </a:lnTo>
                    <a:lnTo>
                      <a:pt x="246" y="458"/>
                    </a:lnTo>
                    <a:lnTo>
                      <a:pt x="255" y="453"/>
                    </a:lnTo>
                    <a:lnTo>
                      <a:pt x="264" y="447"/>
                    </a:lnTo>
                    <a:lnTo>
                      <a:pt x="271" y="441"/>
                    </a:lnTo>
                    <a:lnTo>
                      <a:pt x="277" y="434"/>
                    </a:lnTo>
                    <a:lnTo>
                      <a:pt x="282" y="427"/>
                    </a:lnTo>
                    <a:lnTo>
                      <a:pt x="285" y="420"/>
                    </a:lnTo>
                    <a:lnTo>
                      <a:pt x="287" y="413"/>
                    </a:lnTo>
                    <a:lnTo>
                      <a:pt x="288" y="405"/>
                    </a:lnTo>
                    <a:lnTo>
                      <a:pt x="288" y="75"/>
                    </a:lnTo>
                    <a:lnTo>
                      <a:pt x="287" y="67"/>
                    </a:lnTo>
                    <a:lnTo>
                      <a:pt x="285" y="60"/>
                    </a:lnTo>
                    <a:lnTo>
                      <a:pt x="282" y="53"/>
                    </a:lnTo>
                    <a:lnTo>
                      <a:pt x="277" y="46"/>
                    </a:lnTo>
                    <a:lnTo>
                      <a:pt x="271" y="39"/>
                    </a:lnTo>
                    <a:lnTo>
                      <a:pt x="264" y="33"/>
                    </a:lnTo>
                    <a:lnTo>
                      <a:pt x="255" y="27"/>
                    </a:lnTo>
                    <a:lnTo>
                      <a:pt x="246" y="22"/>
                    </a:lnTo>
                    <a:lnTo>
                      <a:pt x="225" y="13"/>
                    </a:lnTo>
                    <a:lnTo>
                      <a:pt x="200" y="6"/>
                    </a:lnTo>
                    <a:lnTo>
                      <a:pt x="173" y="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FFFF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227" name="Freeform 27"/>
              <p:cNvSpPr>
                <a:spLocks/>
              </p:cNvSpPr>
              <p:nvPr/>
            </p:nvSpPr>
            <p:spPr bwMode="auto">
              <a:xfrm>
                <a:off x="2494" y="1844"/>
                <a:ext cx="288" cy="480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15" y="2"/>
                  </a:cxn>
                  <a:cxn ang="0">
                    <a:pos x="88" y="6"/>
                  </a:cxn>
                  <a:cxn ang="0">
                    <a:pos x="63" y="13"/>
                  </a:cxn>
                  <a:cxn ang="0">
                    <a:pos x="42" y="22"/>
                  </a:cxn>
                  <a:cxn ang="0">
                    <a:pos x="33" y="27"/>
                  </a:cxn>
                  <a:cxn ang="0">
                    <a:pos x="25" y="33"/>
                  </a:cxn>
                  <a:cxn ang="0">
                    <a:pos x="17" y="39"/>
                  </a:cxn>
                  <a:cxn ang="0">
                    <a:pos x="11" y="46"/>
                  </a:cxn>
                  <a:cxn ang="0">
                    <a:pos x="6" y="53"/>
                  </a:cxn>
                  <a:cxn ang="0">
                    <a:pos x="3" y="60"/>
                  </a:cxn>
                  <a:cxn ang="0">
                    <a:pos x="1" y="67"/>
                  </a:cxn>
                  <a:cxn ang="0">
                    <a:pos x="0" y="75"/>
                  </a:cxn>
                  <a:cxn ang="0">
                    <a:pos x="0" y="405"/>
                  </a:cxn>
                  <a:cxn ang="0">
                    <a:pos x="1" y="413"/>
                  </a:cxn>
                  <a:cxn ang="0">
                    <a:pos x="3" y="420"/>
                  </a:cxn>
                  <a:cxn ang="0">
                    <a:pos x="6" y="427"/>
                  </a:cxn>
                  <a:cxn ang="0">
                    <a:pos x="11" y="434"/>
                  </a:cxn>
                  <a:cxn ang="0">
                    <a:pos x="17" y="441"/>
                  </a:cxn>
                  <a:cxn ang="0">
                    <a:pos x="25" y="447"/>
                  </a:cxn>
                  <a:cxn ang="0">
                    <a:pos x="33" y="453"/>
                  </a:cxn>
                  <a:cxn ang="0">
                    <a:pos x="42" y="458"/>
                  </a:cxn>
                  <a:cxn ang="0">
                    <a:pos x="63" y="467"/>
                  </a:cxn>
                  <a:cxn ang="0">
                    <a:pos x="88" y="474"/>
                  </a:cxn>
                  <a:cxn ang="0">
                    <a:pos x="115" y="478"/>
                  </a:cxn>
                  <a:cxn ang="0">
                    <a:pos x="144" y="480"/>
                  </a:cxn>
                  <a:cxn ang="0">
                    <a:pos x="173" y="478"/>
                  </a:cxn>
                  <a:cxn ang="0">
                    <a:pos x="200" y="474"/>
                  </a:cxn>
                  <a:cxn ang="0">
                    <a:pos x="225" y="467"/>
                  </a:cxn>
                  <a:cxn ang="0">
                    <a:pos x="246" y="458"/>
                  </a:cxn>
                  <a:cxn ang="0">
                    <a:pos x="255" y="453"/>
                  </a:cxn>
                  <a:cxn ang="0">
                    <a:pos x="264" y="447"/>
                  </a:cxn>
                  <a:cxn ang="0">
                    <a:pos x="271" y="441"/>
                  </a:cxn>
                  <a:cxn ang="0">
                    <a:pos x="277" y="434"/>
                  </a:cxn>
                  <a:cxn ang="0">
                    <a:pos x="282" y="427"/>
                  </a:cxn>
                  <a:cxn ang="0">
                    <a:pos x="285" y="420"/>
                  </a:cxn>
                  <a:cxn ang="0">
                    <a:pos x="287" y="413"/>
                  </a:cxn>
                  <a:cxn ang="0">
                    <a:pos x="288" y="405"/>
                  </a:cxn>
                  <a:cxn ang="0">
                    <a:pos x="288" y="75"/>
                  </a:cxn>
                  <a:cxn ang="0">
                    <a:pos x="287" y="67"/>
                  </a:cxn>
                  <a:cxn ang="0">
                    <a:pos x="285" y="60"/>
                  </a:cxn>
                  <a:cxn ang="0">
                    <a:pos x="282" y="53"/>
                  </a:cxn>
                  <a:cxn ang="0">
                    <a:pos x="277" y="46"/>
                  </a:cxn>
                  <a:cxn ang="0">
                    <a:pos x="271" y="39"/>
                  </a:cxn>
                  <a:cxn ang="0">
                    <a:pos x="264" y="33"/>
                  </a:cxn>
                  <a:cxn ang="0">
                    <a:pos x="255" y="27"/>
                  </a:cxn>
                  <a:cxn ang="0">
                    <a:pos x="246" y="22"/>
                  </a:cxn>
                  <a:cxn ang="0">
                    <a:pos x="225" y="13"/>
                  </a:cxn>
                  <a:cxn ang="0">
                    <a:pos x="200" y="6"/>
                  </a:cxn>
                  <a:cxn ang="0">
                    <a:pos x="173" y="2"/>
                  </a:cxn>
                  <a:cxn ang="0">
                    <a:pos x="144" y="0"/>
                  </a:cxn>
                </a:cxnLst>
                <a:rect l="0" t="0" r="r" b="b"/>
                <a:pathLst>
                  <a:path w="288" h="480">
                    <a:moveTo>
                      <a:pt x="144" y="0"/>
                    </a:moveTo>
                    <a:lnTo>
                      <a:pt x="115" y="2"/>
                    </a:lnTo>
                    <a:lnTo>
                      <a:pt x="88" y="6"/>
                    </a:lnTo>
                    <a:lnTo>
                      <a:pt x="63" y="13"/>
                    </a:lnTo>
                    <a:lnTo>
                      <a:pt x="42" y="22"/>
                    </a:lnTo>
                    <a:lnTo>
                      <a:pt x="33" y="27"/>
                    </a:lnTo>
                    <a:lnTo>
                      <a:pt x="25" y="33"/>
                    </a:lnTo>
                    <a:lnTo>
                      <a:pt x="17" y="39"/>
                    </a:lnTo>
                    <a:lnTo>
                      <a:pt x="11" y="46"/>
                    </a:lnTo>
                    <a:lnTo>
                      <a:pt x="6" y="53"/>
                    </a:lnTo>
                    <a:lnTo>
                      <a:pt x="3" y="60"/>
                    </a:lnTo>
                    <a:lnTo>
                      <a:pt x="1" y="67"/>
                    </a:lnTo>
                    <a:lnTo>
                      <a:pt x="0" y="75"/>
                    </a:lnTo>
                    <a:lnTo>
                      <a:pt x="0" y="405"/>
                    </a:lnTo>
                    <a:lnTo>
                      <a:pt x="1" y="413"/>
                    </a:lnTo>
                    <a:lnTo>
                      <a:pt x="3" y="420"/>
                    </a:lnTo>
                    <a:lnTo>
                      <a:pt x="6" y="427"/>
                    </a:lnTo>
                    <a:lnTo>
                      <a:pt x="11" y="434"/>
                    </a:lnTo>
                    <a:lnTo>
                      <a:pt x="17" y="441"/>
                    </a:lnTo>
                    <a:lnTo>
                      <a:pt x="25" y="447"/>
                    </a:lnTo>
                    <a:lnTo>
                      <a:pt x="33" y="453"/>
                    </a:lnTo>
                    <a:lnTo>
                      <a:pt x="42" y="458"/>
                    </a:lnTo>
                    <a:lnTo>
                      <a:pt x="63" y="467"/>
                    </a:lnTo>
                    <a:lnTo>
                      <a:pt x="88" y="474"/>
                    </a:lnTo>
                    <a:lnTo>
                      <a:pt x="115" y="478"/>
                    </a:lnTo>
                    <a:lnTo>
                      <a:pt x="144" y="480"/>
                    </a:lnTo>
                    <a:lnTo>
                      <a:pt x="173" y="478"/>
                    </a:lnTo>
                    <a:lnTo>
                      <a:pt x="200" y="474"/>
                    </a:lnTo>
                    <a:lnTo>
                      <a:pt x="225" y="467"/>
                    </a:lnTo>
                    <a:lnTo>
                      <a:pt x="246" y="458"/>
                    </a:lnTo>
                    <a:lnTo>
                      <a:pt x="255" y="453"/>
                    </a:lnTo>
                    <a:lnTo>
                      <a:pt x="264" y="447"/>
                    </a:lnTo>
                    <a:lnTo>
                      <a:pt x="271" y="441"/>
                    </a:lnTo>
                    <a:lnTo>
                      <a:pt x="277" y="434"/>
                    </a:lnTo>
                    <a:lnTo>
                      <a:pt x="282" y="427"/>
                    </a:lnTo>
                    <a:lnTo>
                      <a:pt x="285" y="420"/>
                    </a:lnTo>
                    <a:lnTo>
                      <a:pt x="287" y="413"/>
                    </a:lnTo>
                    <a:lnTo>
                      <a:pt x="288" y="405"/>
                    </a:lnTo>
                    <a:lnTo>
                      <a:pt x="288" y="75"/>
                    </a:lnTo>
                    <a:lnTo>
                      <a:pt x="287" y="67"/>
                    </a:lnTo>
                    <a:lnTo>
                      <a:pt x="285" y="60"/>
                    </a:lnTo>
                    <a:lnTo>
                      <a:pt x="282" y="53"/>
                    </a:lnTo>
                    <a:lnTo>
                      <a:pt x="277" y="46"/>
                    </a:lnTo>
                    <a:lnTo>
                      <a:pt x="271" y="39"/>
                    </a:lnTo>
                    <a:lnTo>
                      <a:pt x="264" y="33"/>
                    </a:lnTo>
                    <a:lnTo>
                      <a:pt x="255" y="27"/>
                    </a:lnTo>
                    <a:lnTo>
                      <a:pt x="246" y="22"/>
                    </a:lnTo>
                    <a:lnTo>
                      <a:pt x="225" y="13"/>
                    </a:lnTo>
                    <a:lnTo>
                      <a:pt x="200" y="6"/>
                    </a:lnTo>
                    <a:lnTo>
                      <a:pt x="173" y="2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228" name="Freeform 28"/>
              <p:cNvSpPr>
                <a:spLocks/>
              </p:cNvSpPr>
              <p:nvPr/>
            </p:nvSpPr>
            <p:spPr bwMode="auto">
              <a:xfrm>
                <a:off x="2494" y="1919"/>
                <a:ext cx="288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8"/>
                  </a:cxn>
                  <a:cxn ang="0">
                    <a:pos x="3" y="15"/>
                  </a:cxn>
                  <a:cxn ang="0">
                    <a:pos x="6" y="23"/>
                  </a:cxn>
                  <a:cxn ang="0">
                    <a:pos x="11" y="30"/>
                  </a:cxn>
                  <a:cxn ang="0">
                    <a:pos x="17" y="36"/>
                  </a:cxn>
                  <a:cxn ang="0">
                    <a:pos x="25" y="43"/>
                  </a:cxn>
                  <a:cxn ang="0">
                    <a:pos x="33" y="48"/>
                  </a:cxn>
                  <a:cxn ang="0">
                    <a:pos x="42" y="54"/>
                  </a:cxn>
                  <a:cxn ang="0">
                    <a:pos x="63" y="63"/>
                  </a:cxn>
                  <a:cxn ang="0">
                    <a:pos x="88" y="70"/>
                  </a:cxn>
                  <a:cxn ang="0">
                    <a:pos x="115" y="74"/>
                  </a:cxn>
                  <a:cxn ang="0">
                    <a:pos x="144" y="76"/>
                  </a:cxn>
                  <a:cxn ang="0">
                    <a:pos x="173" y="74"/>
                  </a:cxn>
                  <a:cxn ang="0">
                    <a:pos x="200" y="70"/>
                  </a:cxn>
                  <a:cxn ang="0">
                    <a:pos x="225" y="63"/>
                  </a:cxn>
                  <a:cxn ang="0">
                    <a:pos x="246" y="54"/>
                  </a:cxn>
                  <a:cxn ang="0">
                    <a:pos x="255" y="48"/>
                  </a:cxn>
                  <a:cxn ang="0">
                    <a:pos x="264" y="43"/>
                  </a:cxn>
                  <a:cxn ang="0">
                    <a:pos x="271" y="36"/>
                  </a:cxn>
                  <a:cxn ang="0">
                    <a:pos x="277" y="30"/>
                  </a:cxn>
                  <a:cxn ang="0">
                    <a:pos x="282" y="23"/>
                  </a:cxn>
                  <a:cxn ang="0">
                    <a:pos x="285" y="15"/>
                  </a:cxn>
                  <a:cxn ang="0">
                    <a:pos x="287" y="8"/>
                  </a:cxn>
                  <a:cxn ang="0">
                    <a:pos x="288" y="0"/>
                  </a:cxn>
                </a:cxnLst>
                <a:rect l="0" t="0" r="r" b="b"/>
                <a:pathLst>
                  <a:path w="288" h="76">
                    <a:moveTo>
                      <a:pt x="0" y="0"/>
                    </a:moveTo>
                    <a:lnTo>
                      <a:pt x="1" y="8"/>
                    </a:lnTo>
                    <a:lnTo>
                      <a:pt x="3" y="15"/>
                    </a:lnTo>
                    <a:lnTo>
                      <a:pt x="6" y="23"/>
                    </a:lnTo>
                    <a:lnTo>
                      <a:pt x="11" y="30"/>
                    </a:lnTo>
                    <a:lnTo>
                      <a:pt x="17" y="36"/>
                    </a:lnTo>
                    <a:lnTo>
                      <a:pt x="25" y="43"/>
                    </a:lnTo>
                    <a:lnTo>
                      <a:pt x="33" y="48"/>
                    </a:lnTo>
                    <a:lnTo>
                      <a:pt x="42" y="54"/>
                    </a:lnTo>
                    <a:lnTo>
                      <a:pt x="63" y="63"/>
                    </a:lnTo>
                    <a:lnTo>
                      <a:pt x="88" y="70"/>
                    </a:lnTo>
                    <a:lnTo>
                      <a:pt x="115" y="74"/>
                    </a:lnTo>
                    <a:lnTo>
                      <a:pt x="144" y="76"/>
                    </a:lnTo>
                    <a:lnTo>
                      <a:pt x="173" y="74"/>
                    </a:lnTo>
                    <a:lnTo>
                      <a:pt x="200" y="70"/>
                    </a:lnTo>
                    <a:lnTo>
                      <a:pt x="225" y="63"/>
                    </a:lnTo>
                    <a:lnTo>
                      <a:pt x="246" y="54"/>
                    </a:lnTo>
                    <a:lnTo>
                      <a:pt x="255" y="48"/>
                    </a:lnTo>
                    <a:lnTo>
                      <a:pt x="264" y="43"/>
                    </a:lnTo>
                    <a:lnTo>
                      <a:pt x="271" y="36"/>
                    </a:lnTo>
                    <a:lnTo>
                      <a:pt x="277" y="30"/>
                    </a:lnTo>
                    <a:lnTo>
                      <a:pt x="282" y="23"/>
                    </a:lnTo>
                    <a:lnTo>
                      <a:pt x="285" y="15"/>
                    </a:lnTo>
                    <a:lnTo>
                      <a:pt x="287" y="8"/>
                    </a:lnTo>
                    <a:lnTo>
                      <a:pt x="288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51229" name="Freeform 29"/>
            <p:cNvSpPr>
              <a:spLocks/>
            </p:cNvSpPr>
            <p:nvPr/>
          </p:nvSpPr>
          <p:spPr bwMode="auto">
            <a:xfrm>
              <a:off x="2910" y="2413"/>
              <a:ext cx="902" cy="701"/>
            </a:xfrm>
            <a:custGeom>
              <a:avLst/>
              <a:gdLst/>
              <a:ahLst/>
              <a:cxnLst>
                <a:cxn ang="0">
                  <a:pos x="446" y="101"/>
                </a:cxn>
                <a:cxn ang="0">
                  <a:pos x="445" y="163"/>
                </a:cxn>
                <a:cxn ang="0">
                  <a:pos x="478" y="209"/>
                </a:cxn>
                <a:cxn ang="0">
                  <a:pos x="530" y="223"/>
                </a:cxn>
                <a:cxn ang="0">
                  <a:pos x="700" y="199"/>
                </a:cxn>
                <a:cxn ang="0">
                  <a:pos x="838" y="172"/>
                </a:cxn>
                <a:cxn ang="0">
                  <a:pos x="852" y="194"/>
                </a:cxn>
                <a:cxn ang="0">
                  <a:pos x="866" y="214"/>
                </a:cxn>
                <a:cxn ang="0">
                  <a:pos x="865" y="255"/>
                </a:cxn>
                <a:cxn ang="0">
                  <a:pos x="836" y="369"/>
                </a:cxn>
                <a:cxn ang="0">
                  <a:pos x="736" y="591"/>
                </a:cxn>
                <a:cxn ang="0">
                  <a:pos x="705" y="637"/>
                </a:cxn>
                <a:cxn ang="0">
                  <a:pos x="680" y="664"/>
                </a:cxn>
                <a:cxn ang="0">
                  <a:pos x="667" y="682"/>
                </a:cxn>
                <a:cxn ang="0">
                  <a:pos x="658" y="659"/>
                </a:cxn>
                <a:cxn ang="0">
                  <a:pos x="584" y="598"/>
                </a:cxn>
                <a:cxn ang="0">
                  <a:pos x="534" y="490"/>
                </a:cxn>
                <a:cxn ang="0">
                  <a:pos x="476" y="429"/>
                </a:cxn>
                <a:cxn ang="0">
                  <a:pos x="434" y="423"/>
                </a:cxn>
                <a:cxn ang="0">
                  <a:pos x="397" y="452"/>
                </a:cxn>
                <a:cxn ang="0">
                  <a:pos x="336" y="567"/>
                </a:cxn>
                <a:cxn ang="0">
                  <a:pos x="293" y="645"/>
                </a:cxn>
                <a:cxn ang="0">
                  <a:pos x="275" y="664"/>
                </a:cxn>
                <a:cxn ang="0">
                  <a:pos x="263" y="682"/>
                </a:cxn>
                <a:cxn ang="0">
                  <a:pos x="255" y="656"/>
                </a:cxn>
                <a:cxn ang="0">
                  <a:pos x="202" y="587"/>
                </a:cxn>
                <a:cxn ang="0">
                  <a:pos x="111" y="393"/>
                </a:cxn>
                <a:cxn ang="0">
                  <a:pos x="31" y="288"/>
                </a:cxn>
                <a:cxn ang="0">
                  <a:pos x="124" y="514"/>
                </a:cxn>
                <a:cxn ang="0">
                  <a:pos x="201" y="652"/>
                </a:cxn>
                <a:cxn ang="0">
                  <a:pos x="256" y="698"/>
                </a:cxn>
                <a:cxn ang="0">
                  <a:pos x="295" y="693"/>
                </a:cxn>
                <a:cxn ang="0">
                  <a:pos x="334" y="648"/>
                </a:cxn>
                <a:cxn ang="0">
                  <a:pos x="403" y="510"/>
                </a:cxn>
                <a:cxn ang="0">
                  <a:pos x="435" y="464"/>
                </a:cxn>
                <a:cxn ang="0">
                  <a:pos x="441" y="440"/>
                </a:cxn>
                <a:cxn ang="0">
                  <a:pos x="455" y="459"/>
                </a:cxn>
                <a:cxn ang="0">
                  <a:pos x="478" y="478"/>
                </a:cxn>
                <a:cxn ang="0">
                  <a:pos x="536" y="557"/>
                </a:cxn>
                <a:cxn ang="0">
                  <a:pos x="617" y="671"/>
                </a:cxn>
                <a:cxn ang="0">
                  <a:pos x="660" y="699"/>
                </a:cxn>
                <a:cxn ang="0">
                  <a:pos x="702" y="691"/>
                </a:cxn>
                <a:cxn ang="0">
                  <a:pos x="748" y="640"/>
                </a:cxn>
                <a:cxn ang="0">
                  <a:pos x="823" y="500"/>
                </a:cxn>
                <a:cxn ang="0">
                  <a:pos x="897" y="277"/>
                </a:cxn>
                <a:cxn ang="0">
                  <a:pos x="902" y="217"/>
                </a:cxn>
                <a:cxn ang="0">
                  <a:pos x="884" y="173"/>
                </a:cxn>
                <a:cxn ang="0">
                  <a:pos x="838" y="154"/>
                </a:cxn>
                <a:cxn ang="0">
                  <a:pos x="668" y="168"/>
                </a:cxn>
                <a:cxn ang="0">
                  <a:pos x="520" y="187"/>
                </a:cxn>
                <a:cxn ang="0">
                  <a:pos x="492" y="176"/>
                </a:cxn>
                <a:cxn ang="0">
                  <a:pos x="486" y="169"/>
                </a:cxn>
                <a:cxn ang="0">
                  <a:pos x="477" y="133"/>
                </a:cxn>
                <a:cxn ang="0">
                  <a:pos x="490" y="73"/>
                </a:cxn>
              </a:cxnLst>
              <a:rect l="0" t="0" r="r" b="b"/>
              <a:pathLst>
                <a:path w="902" h="701">
                  <a:moveTo>
                    <a:pt x="513" y="14"/>
                  </a:moveTo>
                  <a:lnTo>
                    <a:pt x="480" y="0"/>
                  </a:lnTo>
                  <a:lnTo>
                    <a:pt x="468" y="30"/>
                  </a:lnTo>
                  <a:lnTo>
                    <a:pt x="457" y="59"/>
                  </a:lnTo>
                  <a:lnTo>
                    <a:pt x="449" y="88"/>
                  </a:lnTo>
                  <a:lnTo>
                    <a:pt x="446" y="101"/>
                  </a:lnTo>
                  <a:lnTo>
                    <a:pt x="444" y="108"/>
                  </a:lnTo>
                  <a:lnTo>
                    <a:pt x="442" y="121"/>
                  </a:lnTo>
                  <a:lnTo>
                    <a:pt x="441" y="133"/>
                  </a:lnTo>
                  <a:lnTo>
                    <a:pt x="441" y="145"/>
                  </a:lnTo>
                  <a:lnTo>
                    <a:pt x="443" y="156"/>
                  </a:lnTo>
                  <a:lnTo>
                    <a:pt x="445" y="163"/>
                  </a:lnTo>
                  <a:lnTo>
                    <a:pt x="448" y="174"/>
                  </a:lnTo>
                  <a:lnTo>
                    <a:pt x="453" y="183"/>
                  </a:lnTo>
                  <a:lnTo>
                    <a:pt x="457" y="189"/>
                  </a:lnTo>
                  <a:lnTo>
                    <a:pt x="463" y="198"/>
                  </a:lnTo>
                  <a:lnTo>
                    <a:pt x="472" y="205"/>
                  </a:lnTo>
                  <a:lnTo>
                    <a:pt x="478" y="209"/>
                  </a:lnTo>
                  <a:lnTo>
                    <a:pt x="488" y="215"/>
                  </a:lnTo>
                  <a:lnTo>
                    <a:pt x="496" y="218"/>
                  </a:lnTo>
                  <a:lnTo>
                    <a:pt x="504" y="220"/>
                  </a:lnTo>
                  <a:lnTo>
                    <a:pt x="511" y="221"/>
                  </a:lnTo>
                  <a:lnTo>
                    <a:pt x="520" y="223"/>
                  </a:lnTo>
                  <a:lnTo>
                    <a:pt x="530" y="223"/>
                  </a:lnTo>
                  <a:lnTo>
                    <a:pt x="552" y="222"/>
                  </a:lnTo>
                  <a:lnTo>
                    <a:pt x="579" y="219"/>
                  </a:lnTo>
                  <a:lnTo>
                    <a:pt x="607" y="215"/>
                  </a:lnTo>
                  <a:lnTo>
                    <a:pt x="637" y="210"/>
                  </a:lnTo>
                  <a:lnTo>
                    <a:pt x="668" y="204"/>
                  </a:lnTo>
                  <a:lnTo>
                    <a:pt x="700" y="199"/>
                  </a:lnTo>
                  <a:lnTo>
                    <a:pt x="731" y="194"/>
                  </a:lnTo>
                  <a:lnTo>
                    <a:pt x="761" y="190"/>
                  </a:lnTo>
                  <a:lnTo>
                    <a:pt x="790" y="188"/>
                  </a:lnTo>
                  <a:lnTo>
                    <a:pt x="816" y="188"/>
                  </a:lnTo>
                  <a:lnTo>
                    <a:pt x="838" y="190"/>
                  </a:lnTo>
                  <a:lnTo>
                    <a:pt x="838" y="172"/>
                  </a:lnTo>
                  <a:lnTo>
                    <a:pt x="831" y="189"/>
                  </a:lnTo>
                  <a:lnTo>
                    <a:pt x="841" y="191"/>
                  </a:lnTo>
                  <a:lnTo>
                    <a:pt x="850" y="194"/>
                  </a:lnTo>
                  <a:lnTo>
                    <a:pt x="858" y="198"/>
                  </a:lnTo>
                  <a:lnTo>
                    <a:pt x="865" y="181"/>
                  </a:lnTo>
                  <a:lnTo>
                    <a:pt x="852" y="194"/>
                  </a:lnTo>
                  <a:lnTo>
                    <a:pt x="858" y="199"/>
                  </a:lnTo>
                  <a:lnTo>
                    <a:pt x="863" y="205"/>
                  </a:lnTo>
                  <a:lnTo>
                    <a:pt x="876" y="192"/>
                  </a:lnTo>
                  <a:lnTo>
                    <a:pt x="860" y="199"/>
                  </a:lnTo>
                  <a:lnTo>
                    <a:pt x="864" y="206"/>
                  </a:lnTo>
                  <a:lnTo>
                    <a:pt x="866" y="214"/>
                  </a:lnTo>
                  <a:lnTo>
                    <a:pt x="883" y="207"/>
                  </a:lnTo>
                  <a:lnTo>
                    <a:pt x="865" y="207"/>
                  </a:lnTo>
                  <a:lnTo>
                    <a:pt x="866" y="217"/>
                  </a:lnTo>
                  <a:lnTo>
                    <a:pt x="866" y="228"/>
                  </a:lnTo>
                  <a:lnTo>
                    <a:pt x="866" y="241"/>
                  </a:lnTo>
                  <a:lnTo>
                    <a:pt x="865" y="255"/>
                  </a:lnTo>
                  <a:lnTo>
                    <a:pt x="862" y="270"/>
                  </a:lnTo>
                  <a:lnTo>
                    <a:pt x="880" y="270"/>
                  </a:lnTo>
                  <a:lnTo>
                    <a:pt x="864" y="263"/>
                  </a:lnTo>
                  <a:lnTo>
                    <a:pt x="857" y="295"/>
                  </a:lnTo>
                  <a:lnTo>
                    <a:pt x="848" y="331"/>
                  </a:lnTo>
                  <a:lnTo>
                    <a:pt x="836" y="369"/>
                  </a:lnTo>
                  <a:lnTo>
                    <a:pt x="822" y="408"/>
                  </a:lnTo>
                  <a:lnTo>
                    <a:pt x="807" y="447"/>
                  </a:lnTo>
                  <a:lnTo>
                    <a:pt x="790" y="486"/>
                  </a:lnTo>
                  <a:lnTo>
                    <a:pt x="772" y="524"/>
                  </a:lnTo>
                  <a:lnTo>
                    <a:pt x="754" y="559"/>
                  </a:lnTo>
                  <a:lnTo>
                    <a:pt x="736" y="591"/>
                  </a:lnTo>
                  <a:lnTo>
                    <a:pt x="728" y="606"/>
                  </a:lnTo>
                  <a:lnTo>
                    <a:pt x="719" y="620"/>
                  </a:lnTo>
                  <a:lnTo>
                    <a:pt x="735" y="627"/>
                  </a:lnTo>
                  <a:lnTo>
                    <a:pt x="722" y="614"/>
                  </a:lnTo>
                  <a:lnTo>
                    <a:pt x="714" y="626"/>
                  </a:lnTo>
                  <a:lnTo>
                    <a:pt x="705" y="637"/>
                  </a:lnTo>
                  <a:lnTo>
                    <a:pt x="697" y="647"/>
                  </a:lnTo>
                  <a:lnTo>
                    <a:pt x="689" y="655"/>
                  </a:lnTo>
                  <a:lnTo>
                    <a:pt x="682" y="661"/>
                  </a:lnTo>
                  <a:lnTo>
                    <a:pt x="695" y="674"/>
                  </a:lnTo>
                  <a:lnTo>
                    <a:pt x="688" y="658"/>
                  </a:lnTo>
                  <a:lnTo>
                    <a:pt x="680" y="664"/>
                  </a:lnTo>
                  <a:lnTo>
                    <a:pt x="674" y="665"/>
                  </a:lnTo>
                  <a:lnTo>
                    <a:pt x="681" y="682"/>
                  </a:lnTo>
                  <a:lnTo>
                    <a:pt x="681" y="664"/>
                  </a:lnTo>
                  <a:lnTo>
                    <a:pt x="674" y="665"/>
                  </a:lnTo>
                  <a:lnTo>
                    <a:pt x="667" y="664"/>
                  </a:lnTo>
                  <a:lnTo>
                    <a:pt x="667" y="682"/>
                  </a:lnTo>
                  <a:lnTo>
                    <a:pt x="674" y="666"/>
                  </a:lnTo>
                  <a:lnTo>
                    <a:pt x="667" y="664"/>
                  </a:lnTo>
                  <a:lnTo>
                    <a:pt x="660" y="660"/>
                  </a:lnTo>
                  <a:lnTo>
                    <a:pt x="652" y="655"/>
                  </a:lnTo>
                  <a:lnTo>
                    <a:pt x="645" y="672"/>
                  </a:lnTo>
                  <a:lnTo>
                    <a:pt x="658" y="659"/>
                  </a:lnTo>
                  <a:lnTo>
                    <a:pt x="651" y="653"/>
                  </a:lnTo>
                  <a:lnTo>
                    <a:pt x="643" y="645"/>
                  </a:lnTo>
                  <a:lnTo>
                    <a:pt x="628" y="628"/>
                  </a:lnTo>
                  <a:lnTo>
                    <a:pt x="612" y="608"/>
                  </a:lnTo>
                  <a:lnTo>
                    <a:pt x="597" y="585"/>
                  </a:lnTo>
                  <a:lnTo>
                    <a:pt x="584" y="598"/>
                  </a:lnTo>
                  <a:lnTo>
                    <a:pt x="600" y="591"/>
                  </a:lnTo>
                  <a:lnTo>
                    <a:pt x="585" y="567"/>
                  </a:lnTo>
                  <a:lnTo>
                    <a:pt x="569" y="543"/>
                  </a:lnTo>
                  <a:lnTo>
                    <a:pt x="553" y="519"/>
                  </a:lnTo>
                  <a:lnTo>
                    <a:pt x="550" y="513"/>
                  </a:lnTo>
                  <a:lnTo>
                    <a:pt x="534" y="490"/>
                  </a:lnTo>
                  <a:lnTo>
                    <a:pt x="519" y="469"/>
                  </a:lnTo>
                  <a:lnTo>
                    <a:pt x="504" y="452"/>
                  </a:lnTo>
                  <a:lnTo>
                    <a:pt x="496" y="444"/>
                  </a:lnTo>
                  <a:lnTo>
                    <a:pt x="489" y="438"/>
                  </a:lnTo>
                  <a:lnTo>
                    <a:pt x="482" y="433"/>
                  </a:lnTo>
                  <a:lnTo>
                    <a:pt x="476" y="429"/>
                  </a:lnTo>
                  <a:lnTo>
                    <a:pt x="469" y="426"/>
                  </a:lnTo>
                  <a:lnTo>
                    <a:pt x="462" y="423"/>
                  </a:lnTo>
                  <a:lnTo>
                    <a:pt x="455" y="422"/>
                  </a:lnTo>
                  <a:lnTo>
                    <a:pt x="448" y="421"/>
                  </a:lnTo>
                  <a:lnTo>
                    <a:pt x="441" y="422"/>
                  </a:lnTo>
                  <a:lnTo>
                    <a:pt x="434" y="423"/>
                  </a:lnTo>
                  <a:lnTo>
                    <a:pt x="428" y="426"/>
                  </a:lnTo>
                  <a:lnTo>
                    <a:pt x="421" y="429"/>
                  </a:lnTo>
                  <a:lnTo>
                    <a:pt x="415" y="433"/>
                  </a:lnTo>
                  <a:lnTo>
                    <a:pt x="409" y="438"/>
                  </a:lnTo>
                  <a:lnTo>
                    <a:pt x="403" y="444"/>
                  </a:lnTo>
                  <a:lnTo>
                    <a:pt x="397" y="452"/>
                  </a:lnTo>
                  <a:lnTo>
                    <a:pt x="385" y="469"/>
                  </a:lnTo>
                  <a:lnTo>
                    <a:pt x="381" y="475"/>
                  </a:lnTo>
                  <a:lnTo>
                    <a:pt x="370" y="496"/>
                  </a:lnTo>
                  <a:lnTo>
                    <a:pt x="358" y="519"/>
                  </a:lnTo>
                  <a:lnTo>
                    <a:pt x="347" y="543"/>
                  </a:lnTo>
                  <a:lnTo>
                    <a:pt x="336" y="567"/>
                  </a:lnTo>
                  <a:lnTo>
                    <a:pt x="324" y="591"/>
                  </a:lnTo>
                  <a:lnTo>
                    <a:pt x="313" y="614"/>
                  </a:lnTo>
                  <a:lnTo>
                    <a:pt x="301" y="634"/>
                  </a:lnTo>
                  <a:lnTo>
                    <a:pt x="318" y="641"/>
                  </a:lnTo>
                  <a:lnTo>
                    <a:pt x="305" y="628"/>
                  </a:lnTo>
                  <a:lnTo>
                    <a:pt x="293" y="645"/>
                  </a:lnTo>
                  <a:lnTo>
                    <a:pt x="287" y="653"/>
                  </a:lnTo>
                  <a:lnTo>
                    <a:pt x="281" y="659"/>
                  </a:lnTo>
                  <a:lnTo>
                    <a:pt x="275" y="664"/>
                  </a:lnTo>
                  <a:lnTo>
                    <a:pt x="288" y="677"/>
                  </a:lnTo>
                  <a:lnTo>
                    <a:pt x="281" y="660"/>
                  </a:lnTo>
                  <a:lnTo>
                    <a:pt x="275" y="664"/>
                  </a:lnTo>
                  <a:lnTo>
                    <a:pt x="269" y="666"/>
                  </a:lnTo>
                  <a:lnTo>
                    <a:pt x="276" y="682"/>
                  </a:lnTo>
                  <a:lnTo>
                    <a:pt x="276" y="664"/>
                  </a:lnTo>
                  <a:lnTo>
                    <a:pt x="269" y="665"/>
                  </a:lnTo>
                  <a:lnTo>
                    <a:pt x="263" y="664"/>
                  </a:lnTo>
                  <a:lnTo>
                    <a:pt x="263" y="682"/>
                  </a:lnTo>
                  <a:lnTo>
                    <a:pt x="270" y="665"/>
                  </a:lnTo>
                  <a:lnTo>
                    <a:pt x="265" y="664"/>
                  </a:lnTo>
                  <a:lnTo>
                    <a:pt x="256" y="658"/>
                  </a:lnTo>
                  <a:lnTo>
                    <a:pt x="249" y="675"/>
                  </a:lnTo>
                  <a:lnTo>
                    <a:pt x="262" y="662"/>
                  </a:lnTo>
                  <a:lnTo>
                    <a:pt x="255" y="656"/>
                  </a:lnTo>
                  <a:lnTo>
                    <a:pt x="241" y="643"/>
                  </a:lnTo>
                  <a:lnTo>
                    <a:pt x="227" y="626"/>
                  </a:lnTo>
                  <a:lnTo>
                    <a:pt x="213" y="605"/>
                  </a:lnTo>
                  <a:lnTo>
                    <a:pt x="200" y="618"/>
                  </a:lnTo>
                  <a:lnTo>
                    <a:pt x="216" y="611"/>
                  </a:lnTo>
                  <a:lnTo>
                    <a:pt x="202" y="587"/>
                  </a:lnTo>
                  <a:lnTo>
                    <a:pt x="187" y="561"/>
                  </a:lnTo>
                  <a:lnTo>
                    <a:pt x="172" y="531"/>
                  </a:lnTo>
                  <a:lnTo>
                    <a:pt x="157" y="500"/>
                  </a:lnTo>
                  <a:lnTo>
                    <a:pt x="142" y="466"/>
                  </a:lnTo>
                  <a:lnTo>
                    <a:pt x="126" y="430"/>
                  </a:lnTo>
                  <a:lnTo>
                    <a:pt x="111" y="393"/>
                  </a:lnTo>
                  <a:lnTo>
                    <a:pt x="95" y="354"/>
                  </a:lnTo>
                  <a:lnTo>
                    <a:pt x="80" y="315"/>
                  </a:lnTo>
                  <a:lnTo>
                    <a:pt x="64" y="274"/>
                  </a:lnTo>
                  <a:lnTo>
                    <a:pt x="33" y="193"/>
                  </a:lnTo>
                  <a:lnTo>
                    <a:pt x="0" y="206"/>
                  </a:lnTo>
                  <a:lnTo>
                    <a:pt x="31" y="288"/>
                  </a:lnTo>
                  <a:lnTo>
                    <a:pt x="47" y="329"/>
                  </a:lnTo>
                  <a:lnTo>
                    <a:pt x="62" y="368"/>
                  </a:lnTo>
                  <a:lnTo>
                    <a:pt x="78" y="407"/>
                  </a:lnTo>
                  <a:lnTo>
                    <a:pt x="93" y="444"/>
                  </a:lnTo>
                  <a:lnTo>
                    <a:pt x="109" y="480"/>
                  </a:lnTo>
                  <a:lnTo>
                    <a:pt x="124" y="514"/>
                  </a:lnTo>
                  <a:lnTo>
                    <a:pt x="139" y="545"/>
                  </a:lnTo>
                  <a:lnTo>
                    <a:pt x="154" y="575"/>
                  </a:lnTo>
                  <a:lnTo>
                    <a:pt x="169" y="601"/>
                  </a:lnTo>
                  <a:lnTo>
                    <a:pt x="183" y="625"/>
                  </a:lnTo>
                  <a:lnTo>
                    <a:pt x="187" y="631"/>
                  </a:lnTo>
                  <a:lnTo>
                    <a:pt x="201" y="652"/>
                  </a:lnTo>
                  <a:lnTo>
                    <a:pt x="215" y="669"/>
                  </a:lnTo>
                  <a:lnTo>
                    <a:pt x="229" y="682"/>
                  </a:lnTo>
                  <a:lnTo>
                    <a:pt x="236" y="688"/>
                  </a:lnTo>
                  <a:lnTo>
                    <a:pt x="242" y="691"/>
                  </a:lnTo>
                  <a:lnTo>
                    <a:pt x="248" y="695"/>
                  </a:lnTo>
                  <a:lnTo>
                    <a:pt x="256" y="698"/>
                  </a:lnTo>
                  <a:lnTo>
                    <a:pt x="263" y="700"/>
                  </a:lnTo>
                  <a:lnTo>
                    <a:pt x="269" y="701"/>
                  </a:lnTo>
                  <a:lnTo>
                    <a:pt x="276" y="700"/>
                  </a:lnTo>
                  <a:lnTo>
                    <a:pt x="283" y="699"/>
                  </a:lnTo>
                  <a:lnTo>
                    <a:pt x="289" y="697"/>
                  </a:lnTo>
                  <a:lnTo>
                    <a:pt x="295" y="693"/>
                  </a:lnTo>
                  <a:lnTo>
                    <a:pt x="301" y="690"/>
                  </a:lnTo>
                  <a:lnTo>
                    <a:pt x="307" y="685"/>
                  </a:lnTo>
                  <a:lnTo>
                    <a:pt x="313" y="679"/>
                  </a:lnTo>
                  <a:lnTo>
                    <a:pt x="319" y="671"/>
                  </a:lnTo>
                  <a:lnTo>
                    <a:pt x="331" y="654"/>
                  </a:lnTo>
                  <a:lnTo>
                    <a:pt x="334" y="648"/>
                  </a:lnTo>
                  <a:lnTo>
                    <a:pt x="346" y="628"/>
                  </a:lnTo>
                  <a:lnTo>
                    <a:pt x="357" y="605"/>
                  </a:lnTo>
                  <a:lnTo>
                    <a:pt x="369" y="581"/>
                  </a:lnTo>
                  <a:lnTo>
                    <a:pt x="380" y="557"/>
                  </a:lnTo>
                  <a:lnTo>
                    <a:pt x="391" y="533"/>
                  </a:lnTo>
                  <a:lnTo>
                    <a:pt x="403" y="510"/>
                  </a:lnTo>
                  <a:lnTo>
                    <a:pt x="414" y="489"/>
                  </a:lnTo>
                  <a:lnTo>
                    <a:pt x="398" y="482"/>
                  </a:lnTo>
                  <a:lnTo>
                    <a:pt x="411" y="495"/>
                  </a:lnTo>
                  <a:lnTo>
                    <a:pt x="423" y="478"/>
                  </a:lnTo>
                  <a:lnTo>
                    <a:pt x="429" y="470"/>
                  </a:lnTo>
                  <a:lnTo>
                    <a:pt x="435" y="464"/>
                  </a:lnTo>
                  <a:lnTo>
                    <a:pt x="441" y="459"/>
                  </a:lnTo>
                  <a:lnTo>
                    <a:pt x="428" y="446"/>
                  </a:lnTo>
                  <a:lnTo>
                    <a:pt x="435" y="462"/>
                  </a:lnTo>
                  <a:lnTo>
                    <a:pt x="442" y="459"/>
                  </a:lnTo>
                  <a:lnTo>
                    <a:pt x="448" y="456"/>
                  </a:lnTo>
                  <a:lnTo>
                    <a:pt x="441" y="440"/>
                  </a:lnTo>
                  <a:lnTo>
                    <a:pt x="441" y="458"/>
                  </a:lnTo>
                  <a:lnTo>
                    <a:pt x="448" y="457"/>
                  </a:lnTo>
                  <a:lnTo>
                    <a:pt x="455" y="458"/>
                  </a:lnTo>
                  <a:lnTo>
                    <a:pt x="455" y="440"/>
                  </a:lnTo>
                  <a:lnTo>
                    <a:pt x="448" y="456"/>
                  </a:lnTo>
                  <a:lnTo>
                    <a:pt x="455" y="459"/>
                  </a:lnTo>
                  <a:lnTo>
                    <a:pt x="462" y="462"/>
                  </a:lnTo>
                  <a:lnTo>
                    <a:pt x="469" y="446"/>
                  </a:lnTo>
                  <a:lnTo>
                    <a:pt x="456" y="459"/>
                  </a:lnTo>
                  <a:lnTo>
                    <a:pt x="463" y="464"/>
                  </a:lnTo>
                  <a:lnTo>
                    <a:pt x="470" y="470"/>
                  </a:lnTo>
                  <a:lnTo>
                    <a:pt x="478" y="478"/>
                  </a:lnTo>
                  <a:lnTo>
                    <a:pt x="493" y="495"/>
                  </a:lnTo>
                  <a:lnTo>
                    <a:pt x="508" y="516"/>
                  </a:lnTo>
                  <a:lnTo>
                    <a:pt x="524" y="539"/>
                  </a:lnTo>
                  <a:lnTo>
                    <a:pt x="537" y="526"/>
                  </a:lnTo>
                  <a:lnTo>
                    <a:pt x="520" y="533"/>
                  </a:lnTo>
                  <a:lnTo>
                    <a:pt x="536" y="557"/>
                  </a:lnTo>
                  <a:lnTo>
                    <a:pt x="552" y="581"/>
                  </a:lnTo>
                  <a:lnTo>
                    <a:pt x="567" y="605"/>
                  </a:lnTo>
                  <a:lnTo>
                    <a:pt x="571" y="611"/>
                  </a:lnTo>
                  <a:lnTo>
                    <a:pt x="586" y="634"/>
                  </a:lnTo>
                  <a:lnTo>
                    <a:pt x="602" y="654"/>
                  </a:lnTo>
                  <a:lnTo>
                    <a:pt x="617" y="671"/>
                  </a:lnTo>
                  <a:lnTo>
                    <a:pt x="625" y="679"/>
                  </a:lnTo>
                  <a:lnTo>
                    <a:pt x="632" y="685"/>
                  </a:lnTo>
                  <a:lnTo>
                    <a:pt x="638" y="688"/>
                  </a:lnTo>
                  <a:lnTo>
                    <a:pt x="646" y="693"/>
                  </a:lnTo>
                  <a:lnTo>
                    <a:pt x="653" y="697"/>
                  </a:lnTo>
                  <a:lnTo>
                    <a:pt x="660" y="699"/>
                  </a:lnTo>
                  <a:lnTo>
                    <a:pt x="667" y="700"/>
                  </a:lnTo>
                  <a:lnTo>
                    <a:pt x="674" y="701"/>
                  </a:lnTo>
                  <a:lnTo>
                    <a:pt x="681" y="700"/>
                  </a:lnTo>
                  <a:lnTo>
                    <a:pt x="688" y="698"/>
                  </a:lnTo>
                  <a:lnTo>
                    <a:pt x="697" y="695"/>
                  </a:lnTo>
                  <a:lnTo>
                    <a:pt x="702" y="691"/>
                  </a:lnTo>
                  <a:lnTo>
                    <a:pt x="708" y="687"/>
                  </a:lnTo>
                  <a:lnTo>
                    <a:pt x="715" y="681"/>
                  </a:lnTo>
                  <a:lnTo>
                    <a:pt x="723" y="673"/>
                  </a:lnTo>
                  <a:lnTo>
                    <a:pt x="731" y="663"/>
                  </a:lnTo>
                  <a:lnTo>
                    <a:pt x="740" y="652"/>
                  </a:lnTo>
                  <a:lnTo>
                    <a:pt x="748" y="640"/>
                  </a:lnTo>
                  <a:lnTo>
                    <a:pt x="752" y="634"/>
                  </a:lnTo>
                  <a:lnTo>
                    <a:pt x="761" y="620"/>
                  </a:lnTo>
                  <a:lnTo>
                    <a:pt x="769" y="605"/>
                  </a:lnTo>
                  <a:lnTo>
                    <a:pt x="787" y="573"/>
                  </a:lnTo>
                  <a:lnTo>
                    <a:pt x="805" y="538"/>
                  </a:lnTo>
                  <a:lnTo>
                    <a:pt x="823" y="500"/>
                  </a:lnTo>
                  <a:lnTo>
                    <a:pt x="840" y="461"/>
                  </a:lnTo>
                  <a:lnTo>
                    <a:pt x="855" y="422"/>
                  </a:lnTo>
                  <a:lnTo>
                    <a:pt x="869" y="383"/>
                  </a:lnTo>
                  <a:lnTo>
                    <a:pt x="881" y="345"/>
                  </a:lnTo>
                  <a:lnTo>
                    <a:pt x="890" y="309"/>
                  </a:lnTo>
                  <a:lnTo>
                    <a:pt x="897" y="277"/>
                  </a:lnTo>
                  <a:lnTo>
                    <a:pt x="898" y="270"/>
                  </a:lnTo>
                  <a:lnTo>
                    <a:pt x="898" y="270"/>
                  </a:lnTo>
                  <a:lnTo>
                    <a:pt x="901" y="255"/>
                  </a:lnTo>
                  <a:lnTo>
                    <a:pt x="902" y="241"/>
                  </a:lnTo>
                  <a:lnTo>
                    <a:pt x="902" y="228"/>
                  </a:lnTo>
                  <a:lnTo>
                    <a:pt x="902" y="217"/>
                  </a:lnTo>
                  <a:lnTo>
                    <a:pt x="901" y="207"/>
                  </a:lnTo>
                  <a:lnTo>
                    <a:pt x="899" y="200"/>
                  </a:lnTo>
                  <a:lnTo>
                    <a:pt x="897" y="192"/>
                  </a:lnTo>
                  <a:lnTo>
                    <a:pt x="893" y="185"/>
                  </a:lnTo>
                  <a:lnTo>
                    <a:pt x="889" y="179"/>
                  </a:lnTo>
                  <a:lnTo>
                    <a:pt x="884" y="173"/>
                  </a:lnTo>
                  <a:lnTo>
                    <a:pt x="878" y="168"/>
                  </a:lnTo>
                  <a:lnTo>
                    <a:pt x="872" y="165"/>
                  </a:lnTo>
                  <a:lnTo>
                    <a:pt x="864" y="161"/>
                  </a:lnTo>
                  <a:lnTo>
                    <a:pt x="855" y="158"/>
                  </a:lnTo>
                  <a:lnTo>
                    <a:pt x="845" y="156"/>
                  </a:lnTo>
                  <a:lnTo>
                    <a:pt x="838" y="154"/>
                  </a:lnTo>
                  <a:lnTo>
                    <a:pt x="816" y="152"/>
                  </a:lnTo>
                  <a:lnTo>
                    <a:pt x="790" y="152"/>
                  </a:lnTo>
                  <a:lnTo>
                    <a:pt x="761" y="154"/>
                  </a:lnTo>
                  <a:lnTo>
                    <a:pt x="731" y="158"/>
                  </a:lnTo>
                  <a:lnTo>
                    <a:pt x="700" y="163"/>
                  </a:lnTo>
                  <a:lnTo>
                    <a:pt x="668" y="168"/>
                  </a:lnTo>
                  <a:lnTo>
                    <a:pt x="637" y="174"/>
                  </a:lnTo>
                  <a:lnTo>
                    <a:pt x="607" y="179"/>
                  </a:lnTo>
                  <a:lnTo>
                    <a:pt x="579" y="183"/>
                  </a:lnTo>
                  <a:lnTo>
                    <a:pt x="552" y="186"/>
                  </a:lnTo>
                  <a:lnTo>
                    <a:pt x="530" y="187"/>
                  </a:lnTo>
                  <a:lnTo>
                    <a:pt x="520" y="187"/>
                  </a:lnTo>
                  <a:lnTo>
                    <a:pt x="511" y="185"/>
                  </a:lnTo>
                  <a:lnTo>
                    <a:pt x="511" y="203"/>
                  </a:lnTo>
                  <a:lnTo>
                    <a:pt x="518" y="187"/>
                  </a:lnTo>
                  <a:lnTo>
                    <a:pt x="510" y="185"/>
                  </a:lnTo>
                  <a:lnTo>
                    <a:pt x="504" y="183"/>
                  </a:lnTo>
                  <a:lnTo>
                    <a:pt x="492" y="176"/>
                  </a:lnTo>
                  <a:lnTo>
                    <a:pt x="485" y="192"/>
                  </a:lnTo>
                  <a:lnTo>
                    <a:pt x="498" y="179"/>
                  </a:lnTo>
                  <a:lnTo>
                    <a:pt x="489" y="172"/>
                  </a:lnTo>
                  <a:lnTo>
                    <a:pt x="483" y="163"/>
                  </a:lnTo>
                  <a:lnTo>
                    <a:pt x="470" y="176"/>
                  </a:lnTo>
                  <a:lnTo>
                    <a:pt x="486" y="169"/>
                  </a:lnTo>
                  <a:lnTo>
                    <a:pt x="481" y="160"/>
                  </a:lnTo>
                  <a:lnTo>
                    <a:pt x="478" y="149"/>
                  </a:lnTo>
                  <a:lnTo>
                    <a:pt x="461" y="156"/>
                  </a:lnTo>
                  <a:lnTo>
                    <a:pt x="479" y="156"/>
                  </a:lnTo>
                  <a:lnTo>
                    <a:pt x="477" y="145"/>
                  </a:lnTo>
                  <a:lnTo>
                    <a:pt x="477" y="133"/>
                  </a:lnTo>
                  <a:lnTo>
                    <a:pt x="478" y="121"/>
                  </a:lnTo>
                  <a:lnTo>
                    <a:pt x="480" y="108"/>
                  </a:lnTo>
                  <a:lnTo>
                    <a:pt x="462" y="108"/>
                  </a:lnTo>
                  <a:lnTo>
                    <a:pt x="479" y="115"/>
                  </a:lnTo>
                  <a:lnTo>
                    <a:pt x="482" y="102"/>
                  </a:lnTo>
                  <a:lnTo>
                    <a:pt x="490" y="73"/>
                  </a:lnTo>
                  <a:lnTo>
                    <a:pt x="501" y="44"/>
                  </a:lnTo>
                  <a:lnTo>
                    <a:pt x="513" y="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230" name="Freeform 30"/>
            <p:cNvSpPr>
              <a:spLocks/>
            </p:cNvSpPr>
            <p:nvPr/>
          </p:nvSpPr>
          <p:spPr bwMode="auto">
            <a:xfrm>
              <a:off x="2279" y="2324"/>
              <a:ext cx="439" cy="319"/>
            </a:xfrm>
            <a:custGeom>
              <a:avLst/>
              <a:gdLst/>
              <a:ahLst/>
              <a:cxnLst>
                <a:cxn ang="0">
                  <a:pos x="340" y="36"/>
                </a:cxn>
                <a:cxn ang="0">
                  <a:pos x="337" y="138"/>
                </a:cxn>
                <a:cxn ang="0">
                  <a:pos x="339" y="220"/>
                </a:cxn>
                <a:cxn ang="0">
                  <a:pos x="343" y="248"/>
                </a:cxn>
                <a:cxn ang="0">
                  <a:pos x="352" y="269"/>
                </a:cxn>
                <a:cxn ang="0">
                  <a:pos x="370" y="283"/>
                </a:cxn>
                <a:cxn ang="0">
                  <a:pos x="403" y="297"/>
                </a:cxn>
                <a:cxn ang="0">
                  <a:pos x="414" y="300"/>
                </a:cxn>
                <a:cxn ang="0">
                  <a:pos x="404" y="291"/>
                </a:cxn>
                <a:cxn ang="0">
                  <a:pos x="408" y="272"/>
                </a:cxn>
                <a:cxn ang="0">
                  <a:pos x="414" y="268"/>
                </a:cxn>
                <a:cxn ang="0">
                  <a:pos x="414" y="287"/>
                </a:cxn>
                <a:cxn ang="0">
                  <a:pos x="402" y="271"/>
                </a:cxn>
                <a:cxn ang="0">
                  <a:pos x="364" y="275"/>
                </a:cxn>
                <a:cxn ang="0">
                  <a:pos x="297" y="280"/>
                </a:cxn>
                <a:cxn ang="0">
                  <a:pos x="193" y="283"/>
                </a:cxn>
                <a:cxn ang="0">
                  <a:pos x="122" y="280"/>
                </a:cxn>
                <a:cxn ang="0">
                  <a:pos x="85" y="292"/>
                </a:cxn>
                <a:cxn ang="0">
                  <a:pos x="67" y="267"/>
                </a:cxn>
                <a:cxn ang="0">
                  <a:pos x="63" y="264"/>
                </a:cxn>
                <a:cxn ang="0">
                  <a:pos x="43" y="243"/>
                </a:cxn>
                <a:cxn ang="0">
                  <a:pos x="42" y="241"/>
                </a:cxn>
                <a:cxn ang="0">
                  <a:pos x="20" y="230"/>
                </a:cxn>
                <a:cxn ang="0">
                  <a:pos x="36" y="188"/>
                </a:cxn>
                <a:cxn ang="0">
                  <a:pos x="6" y="142"/>
                </a:cxn>
                <a:cxn ang="0">
                  <a:pos x="0" y="210"/>
                </a:cxn>
                <a:cxn ang="0">
                  <a:pos x="6" y="246"/>
                </a:cxn>
                <a:cxn ang="0">
                  <a:pos x="17" y="269"/>
                </a:cxn>
                <a:cxn ang="0">
                  <a:pos x="37" y="290"/>
                </a:cxn>
                <a:cxn ang="0">
                  <a:pos x="65" y="305"/>
                </a:cxn>
                <a:cxn ang="0">
                  <a:pos x="102" y="313"/>
                </a:cxn>
                <a:cxn ang="0">
                  <a:pos x="168" y="318"/>
                </a:cxn>
                <a:cxn ang="0">
                  <a:pos x="271" y="317"/>
                </a:cxn>
                <a:cxn ang="0">
                  <a:pos x="343" y="313"/>
                </a:cxn>
                <a:cxn ang="0">
                  <a:pos x="396" y="308"/>
                </a:cxn>
                <a:cxn ang="0">
                  <a:pos x="414" y="305"/>
                </a:cxn>
                <a:cxn ang="0">
                  <a:pos x="428" y="301"/>
                </a:cxn>
                <a:cxn ang="0">
                  <a:pos x="439" y="285"/>
                </a:cxn>
                <a:cxn ang="0">
                  <a:pos x="434" y="271"/>
                </a:cxn>
                <a:cxn ang="0">
                  <a:pos x="422" y="265"/>
                </a:cxn>
                <a:cxn ang="0">
                  <a:pos x="397" y="258"/>
                </a:cxn>
                <a:cxn ang="0">
                  <a:pos x="390" y="254"/>
                </a:cxn>
                <a:cxn ang="0">
                  <a:pos x="365" y="256"/>
                </a:cxn>
                <a:cxn ang="0">
                  <a:pos x="361" y="248"/>
                </a:cxn>
                <a:cxn ang="0">
                  <a:pos x="376" y="230"/>
                </a:cxn>
                <a:cxn ang="0">
                  <a:pos x="372" y="168"/>
                </a:cxn>
                <a:cxn ang="0">
                  <a:pos x="374" y="71"/>
                </a:cxn>
              </a:cxnLst>
              <a:rect l="0" t="0" r="r" b="b"/>
              <a:pathLst>
                <a:path w="439" h="319">
                  <a:moveTo>
                    <a:pt x="377" y="1"/>
                  </a:moveTo>
                  <a:lnTo>
                    <a:pt x="341" y="0"/>
                  </a:lnTo>
                  <a:lnTo>
                    <a:pt x="340" y="36"/>
                  </a:lnTo>
                  <a:lnTo>
                    <a:pt x="338" y="71"/>
                  </a:lnTo>
                  <a:lnTo>
                    <a:pt x="337" y="106"/>
                  </a:lnTo>
                  <a:lnTo>
                    <a:pt x="337" y="138"/>
                  </a:lnTo>
                  <a:lnTo>
                    <a:pt x="336" y="168"/>
                  </a:lnTo>
                  <a:lnTo>
                    <a:pt x="337" y="196"/>
                  </a:lnTo>
                  <a:lnTo>
                    <a:pt x="339" y="220"/>
                  </a:lnTo>
                  <a:lnTo>
                    <a:pt x="340" y="230"/>
                  </a:lnTo>
                  <a:lnTo>
                    <a:pt x="342" y="243"/>
                  </a:lnTo>
                  <a:lnTo>
                    <a:pt x="343" y="248"/>
                  </a:lnTo>
                  <a:lnTo>
                    <a:pt x="345" y="255"/>
                  </a:lnTo>
                  <a:lnTo>
                    <a:pt x="349" y="263"/>
                  </a:lnTo>
                  <a:lnTo>
                    <a:pt x="352" y="269"/>
                  </a:lnTo>
                  <a:lnTo>
                    <a:pt x="358" y="275"/>
                  </a:lnTo>
                  <a:lnTo>
                    <a:pt x="364" y="280"/>
                  </a:lnTo>
                  <a:lnTo>
                    <a:pt x="370" y="283"/>
                  </a:lnTo>
                  <a:lnTo>
                    <a:pt x="383" y="291"/>
                  </a:lnTo>
                  <a:lnTo>
                    <a:pt x="397" y="296"/>
                  </a:lnTo>
                  <a:lnTo>
                    <a:pt x="403" y="297"/>
                  </a:lnTo>
                  <a:lnTo>
                    <a:pt x="408" y="298"/>
                  </a:lnTo>
                  <a:lnTo>
                    <a:pt x="412" y="300"/>
                  </a:lnTo>
                  <a:lnTo>
                    <a:pt x="414" y="300"/>
                  </a:lnTo>
                  <a:lnTo>
                    <a:pt x="421" y="284"/>
                  </a:lnTo>
                  <a:lnTo>
                    <a:pt x="408" y="297"/>
                  </a:lnTo>
                  <a:lnTo>
                    <a:pt x="404" y="291"/>
                  </a:lnTo>
                  <a:lnTo>
                    <a:pt x="405" y="292"/>
                  </a:lnTo>
                  <a:lnTo>
                    <a:pt x="421" y="285"/>
                  </a:lnTo>
                  <a:lnTo>
                    <a:pt x="408" y="272"/>
                  </a:lnTo>
                  <a:lnTo>
                    <a:pt x="405" y="278"/>
                  </a:lnTo>
                  <a:lnTo>
                    <a:pt x="403" y="285"/>
                  </a:lnTo>
                  <a:lnTo>
                    <a:pt x="414" y="268"/>
                  </a:lnTo>
                  <a:lnTo>
                    <a:pt x="412" y="269"/>
                  </a:lnTo>
                  <a:lnTo>
                    <a:pt x="407" y="270"/>
                  </a:lnTo>
                  <a:lnTo>
                    <a:pt x="414" y="287"/>
                  </a:lnTo>
                  <a:lnTo>
                    <a:pt x="414" y="269"/>
                  </a:lnTo>
                  <a:lnTo>
                    <a:pt x="404" y="271"/>
                  </a:lnTo>
                  <a:lnTo>
                    <a:pt x="402" y="271"/>
                  </a:lnTo>
                  <a:lnTo>
                    <a:pt x="396" y="272"/>
                  </a:lnTo>
                  <a:lnTo>
                    <a:pt x="381" y="273"/>
                  </a:lnTo>
                  <a:lnTo>
                    <a:pt x="364" y="275"/>
                  </a:lnTo>
                  <a:lnTo>
                    <a:pt x="343" y="277"/>
                  </a:lnTo>
                  <a:lnTo>
                    <a:pt x="321" y="278"/>
                  </a:lnTo>
                  <a:lnTo>
                    <a:pt x="297" y="280"/>
                  </a:lnTo>
                  <a:lnTo>
                    <a:pt x="271" y="281"/>
                  </a:lnTo>
                  <a:lnTo>
                    <a:pt x="245" y="282"/>
                  </a:lnTo>
                  <a:lnTo>
                    <a:pt x="193" y="283"/>
                  </a:lnTo>
                  <a:lnTo>
                    <a:pt x="168" y="282"/>
                  </a:lnTo>
                  <a:lnTo>
                    <a:pt x="144" y="281"/>
                  </a:lnTo>
                  <a:lnTo>
                    <a:pt x="122" y="280"/>
                  </a:lnTo>
                  <a:lnTo>
                    <a:pt x="102" y="277"/>
                  </a:lnTo>
                  <a:lnTo>
                    <a:pt x="85" y="274"/>
                  </a:lnTo>
                  <a:lnTo>
                    <a:pt x="85" y="292"/>
                  </a:lnTo>
                  <a:lnTo>
                    <a:pt x="92" y="276"/>
                  </a:lnTo>
                  <a:lnTo>
                    <a:pt x="78" y="272"/>
                  </a:lnTo>
                  <a:lnTo>
                    <a:pt x="67" y="267"/>
                  </a:lnTo>
                  <a:lnTo>
                    <a:pt x="57" y="261"/>
                  </a:lnTo>
                  <a:lnTo>
                    <a:pt x="50" y="277"/>
                  </a:lnTo>
                  <a:lnTo>
                    <a:pt x="63" y="264"/>
                  </a:lnTo>
                  <a:lnTo>
                    <a:pt x="55" y="258"/>
                  </a:lnTo>
                  <a:lnTo>
                    <a:pt x="48" y="251"/>
                  </a:lnTo>
                  <a:lnTo>
                    <a:pt x="43" y="243"/>
                  </a:lnTo>
                  <a:lnTo>
                    <a:pt x="30" y="256"/>
                  </a:lnTo>
                  <a:lnTo>
                    <a:pt x="46" y="249"/>
                  </a:lnTo>
                  <a:lnTo>
                    <a:pt x="42" y="241"/>
                  </a:lnTo>
                  <a:lnTo>
                    <a:pt x="39" y="232"/>
                  </a:lnTo>
                  <a:lnTo>
                    <a:pt x="37" y="223"/>
                  </a:lnTo>
                  <a:lnTo>
                    <a:pt x="20" y="230"/>
                  </a:lnTo>
                  <a:lnTo>
                    <a:pt x="38" y="230"/>
                  </a:lnTo>
                  <a:lnTo>
                    <a:pt x="36" y="210"/>
                  </a:lnTo>
                  <a:lnTo>
                    <a:pt x="36" y="188"/>
                  </a:lnTo>
                  <a:lnTo>
                    <a:pt x="38" y="166"/>
                  </a:lnTo>
                  <a:lnTo>
                    <a:pt x="41" y="147"/>
                  </a:lnTo>
                  <a:lnTo>
                    <a:pt x="6" y="142"/>
                  </a:lnTo>
                  <a:lnTo>
                    <a:pt x="2" y="166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4" y="237"/>
                  </a:lnTo>
                  <a:lnTo>
                    <a:pt x="6" y="246"/>
                  </a:lnTo>
                  <a:lnTo>
                    <a:pt x="9" y="255"/>
                  </a:lnTo>
                  <a:lnTo>
                    <a:pt x="13" y="263"/>
                  </a:lnTo>
                  <a:lnTo>
                    <a:pt x="17" y="269"/>
                  </a:lnTo>
                  <a:lnTo>
                    <a:pt x="22" y="277"/>
                  </a:lnTo>
                  <a:lnTo>
                    <a:pt x="29" y="284"/>
                  </a:lnTo>
                  <a:lnTo>
                    <a:pt x="37" y="290"/>
                  </a:lnTo>
                  <a:lnTo>
                    <a:pt x="43" y="294"/>
                  </a:lnTo>
                  <a:lnTo>
                    <a:pt x="53" y="300"/>
                  </a:lnTo>
                  <a:lnTo>
                    <a:pt x="65" y="305"/>
                  </a:lnTo>
                  <a:lnTo>
                    <a:pt x="78" y="309"/>
                  </a:lnTo>
                  <a:lnTo>
                    <a:pt x="85" y="310"/>
                  </a:lnTo>
                  <a:lnTo>
                    <a:pt x="102" y="313"/>
                  </a:lnTo>
                  <a:lnTo>
                    <a:pt x="122" y="316"/>
                  </a:lnTo>
                  <a:lnTo>
                    <a:pt x="144" y="317"/>
                  </a:lnTo>
                  <a:lnTo>
                    <a:pt x="168" y="318"/>
                  </a:lnTo>
                  <a:lnTo>
                    <a:pt x="193" y="319"/>
                  </a:lnTo>
                  <a:lnTo>
                    <a:pt x="245" y="318"/>
                  </a:lnTo>
                  <a:lnTo>
                    <a:pt x="271" y="317"/>
                  </a:lnTo>
                  <a:lnTo>
                    <a:pt x="297" y="316"/>
                  </a:lnTo>
                  <a:lnTo>
                    <a:pt x="321" y="314"/>
                  </a:lnTo>
                  <a:lnTo>
                    <a:pt x="343" y="313"/>
                  </a:lnTo>
                  <a:lnTo>
                    <a:pt x="364" y="311"/>
                  </a:lnTo>
                  <a:lnTo>
                    <a:pt x="381" y="309"/>
                  </a:lnTo>
                  <a:lnTo>
                    <a:pt x="396" y="308"/>
                  </a:lnTo>
                  <a:lnTo>
                    <a:pt x="402" y="307"/>
                  </a:lnTo>
                  <a:lnTo>
                    <a:pt x="410" y="306"/>
                  </a:lnTo>
                  <a:lnTo>
                    <a:pt x="414" y="305"/>
                  </a:lnTo>
                  <a:lnTo>
                    <a:pt x="421" y="303"/>
                  </a:lnTo>
                  <a:lnTo>
                    <a:pt x="426" y="302"/>
                  </a:lnTo>
                  <a:lnTo>
                    <a:pt x="428" y="301"/>
                  </a:lnTo>
                  <a:lnTo>
                    <a:pt x="434" y="297"/>
                  </a:lnTo>
                  <a:lnTo>
                    <a:pt x="438" y="292"/>
                  </a:lnTo>
                  <a:lnTo>
                    <a:pt x="439" y="285"/>
                  </a:lnTo>
                  <a:lnTo>
                    <a:pt x="438" y="278"/>
                  </a:lnTo>
                  <a:lnTo>
                    <a:pt x="437" y="277"/>
                  </a:lnTo>
                  <a:lnTo>
                    <a:pt x="434" y="271"/>
                  </a:lnTo>
                  <a:lnTo>
                    <a:pt x="428" y="267"/>
                  </a:lnTo>
                  <a:lnTo>
                    <a:pt x="426" y="267"/>
                  </a:lnTo>
                  <a:lnTo>
                    <a:pt x="422" y="265"/>
                  </a:lnTo>
                  <a:lnTo>
                    <a:pt x="417" y="264"/>
                  </a:lnTo>
                  <a:lnTo>
                    <a:pt x="411" y="263"/>
                  </a:lnTo>
                  <a:lnTo>
                    <a:pt x="397" y="258"/>
                  </a:lnTo>
                  <a:lnTo>
                    <a:pt x="384" y="250"/>
                  </a:lnTo>
                  <a:lnTo>
                    <a:pt x="377" y="267"/>
                  </a:lnTo>
                  <a:lnTo>
                    <a:pt x="390" y="254"/>
                  </a:lnTo>
                  <a:lnTo>
                    <a:pt x="384" y="249"/>
                  </a:lnTo>
                  <a:lnTo>
                    <a:pt x="378" y="243"/>
                  </a:lnTo>
                  <a:lnTo>
                    <a:pt x="365" y="256"/>
                  </a:lnTo>
                  <a:lnTo>
                    <a:pt x="382" y="249"/>
                  </a:lnTo>
                  <a:lnTo>
                    <a:pt x="378" y="241"/>
                  </a:lnTo>
                  <a:lnTo>
                    <a:pt x="361" y="248"/>
                  </a:lnTo>
                  <a:lnTo>
                    <a:pt x="379" y="248"/>
                  </a:lnTo>
                  <a:lnTo>
                    <a:pt x="377" y="237"/>
                  </a:lnTo>
                  <a:lnTo>
                    <a:pt x="376" y="230"/>
                  </a:lnTo>
                  <a:lnTo>
                    <a:pt x="375" y="220"/>
                  </a:lnTo>
                  <a:lnTo>
                    <a:pt x="373" y="196"/>
                  </a:lnTo>
                  <a:lnTo>
                    <a:pt x="372" y="168"/>
                  </a:lnTo>
                  <a:lnTo>
                    <a:pt x="373" y="138"/>
                  </a:lnTo>
                  <a:lnTo>
                    <a:pt x="373" y="106"/>
                  </a:lnTo>
                  <a:lnTo>
                    <a:pt x="374" y="71"/>
                  </a:lnTo>
                  <a:lnTo>
                    <a:pt x="376" y="36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231" name="Freeform 31"/>
            <p:cNvSpPr>
              <a:spLocks/>
            </p:cNvSpPr>
            <p:nvPr/>
          </p:nvSpPr>
          <p:spPr bwMode="auto">
            <a:xfrm>
              <a:off x="2777" y="1891"/>
              <a:ext cx="215" cy="229"/>
            </a:xfrm>
            <a:custGeom>
              <a:avLst/>
              <a:gdLst/>
              <a:ahLst/>
              <a:cxnLst>
                <a:cxn ang="0">
                  <a:pos x="215" y="3"/>
                </a:cxn>
                <a:cxn ang="0">
                  <a:pos x="180" y="0"/>
                </a:cxn>
                <a:cxn ang="0">
                  <a:pos x="176" y="31"/>
                </a:cxn>
                <a:cxn ang="0">
                  <a:pos x="173" y="60"/>
                </a:cxn>
                <a:cxn ang="0">
                  <a:pos x="169" y="89"/>
                </a:cxn>
                <a:cxn ang="0">
                  <a:pos x="164" y="115"/>
                </a:cxn>
                <a:cxn ang="0">
                  <a:pos x="182" y="115"/>
                </a:cxn>
                <a:cxn ang="0">
                  <a:pos x="166" y="108"/>
                </a:cxn>
                <a:cxn ang="0">
                  <a:pos x="160" y="132"/>
                </a:cxn>
                <a:cxn ang="0">
                  <a:pos x="152" y="154"/>
                </a:cxn>
                <a:cxn ang="0">
                  <a:pos x="143" y="172"/>
                </a:cxn>
                <a:cxn ang="0">
                  <a:pos x="160" y="179"/>
                </a:cxn>
                <a:cxn ang="0">
                  <a:pos x="147" y="166"/>
                </a:cxn>
                <a:cxn ang="0">
                  <a:pos x="142" y="173"/>
                </a:cxn>
                <a:cxn ang="0">
                  <a:pos x="137" y="181"/>
                </a:cxn>
                <a:cxn ang="0">
                  <a:pos x="130" y="185"/>
                </a:cxn>
                <a:cxn ang="0">
                  <a:pos x="143" y="198"/>
                </a:cxn>
                <a:cxn ang="0">
                  <a:pos x="136" y="182"/>
                </a:cxn>
                <a:cxn ang="0">
                  <a:pos x="129" y="186"/>
                </a:cxn>
                <a:cxn ang="0">
                  <a:pos x="114" y="192"/>
                </a:cxn>
                <a:cxn ang="0">
                  <a:pos x="121" y="209"/>
                </a:cxn>
                <a:cxn ang="0">
                  <a:pos x="121" y="191"/>
                </a:cxn>
                <a:cxn ang="0">
                  <a:pos x="104" y="193"/>
                </a:cxn>
                <a:cxn ang="0">
                  <a:pos x="86" y="193"/>
                </a:cxn>
                <a:cxn ang="0">
                  <a:pos x="67" y="191"/>
                </a:cxn>
                <a:cxn ang="0">
                  <a:pos x="67" y="209"/>
                </a:cxn>
                <a:cxn ang="0">
                  <a:pos x="74" y="192"/>
                </a:cxn>
                <a:cxn ang="0">
                  <a:pos x="54" y="188"/>
                </a:cxn>
                <a:cxn ang="0">
                  <a:pos x="33" y="182"/>
                </a:cxn>
                <a:cxn ang="0">
                  <a:pos x="10" y="176"/>
                </a:cxn>
                <a:cxn ang="0">
                  <a:pos x="0" y="210"/>
                </a:cxn>
                <a:cxn ang="0">
                  <a:pos x="19" y="215"/>
                </a:cxn>
                <a:cxn ang="0">
                  <a:pos x="40" y="221"/>
                </a:cxn>
                <a:cxn ang="0">
                  <a:pos x="60" y="225"/>
                </a:cxn>
                <a:cxn ang="0">
                  <a:pos x="67" y="227"/>
                </a:cxn>
                <a:cxn ang="0">
                  <a:pos x="86" y="229"/>
                </a:cxn>
                <a:cxn ang="0">
                  <a:pos x="104" y="229"/>
                </a:cxn>
                <a:cxn ang="0">
                  <a:pos x="121" y="227"/>
                </a:cxn>
                <a:cxn ang="0">
                  <a:pos x="128" y="225"/>
                </a:cxn>
                <a:cxn ang="0">
                  <a:pos x="143" y="219"/>
                </a:cxn>
                <a:cxn ang="0">
                  <a:pos x="150" y="215"/>
                </a:cxn>
                <a:cxn ang="0">
                  <a:pos x="156" y="211"/>
                </a:cxn>
                <a:cxn ang="0">
                  <a:pos x="162" y="206"/>
                </a:cxn>
                <a:cxn ang="0">
                  <a:pos x="168" y="199"/>
                </a:cxn>
                <a:cxn ang="0">
                  <a:pos x="173" y="192"/>
                </a:cxn>
                <a:cxn ang="0">
                  <a:pos x="176" y="186"/>
                </a:cxn>
                <a:cxn ang="0">
                  <a:pos x="185" y="168"/>
                </a:cxn>
                <a:cxn ang="0">
                  <a:pos x="193" y="146"/>
                </a:cxn>
                <a:cxn ang="0">
                  <a:pos x="199" y="122"/>
                </a:cxn>
                <a:cxn ang="0">
                  <a:pos x="200" y="115"/>
                </a:cxn>
                <a:cxn ang="0">
                  <a:pos x="200" y="115"/>
                </a:cxn>
                <a:cxn ang="0">
                  <a:pos x="205" y="89"/>
                </a:cxn>
                <a:cxn ang="0">
                  <a:pos x="209" y="60"/>
                </a:cxn>
                <a:cxn ang="0">
                  <a:pos x="212" y="31"/>
                </a:cxn>
                <a:cxn ang="0">
                  <a:pos x="215" y="3"/>
                </a:cxn>
              </a:cxnLst>
              <a:rect l="0" t="0" r="r" b="b"/>
              <a:pathLst>
                <a:path w="215" h="229">
                  <a:moveTo>
                    <a:pt x="215" y="3"/>
                  </a:moveTo>
                  <a:lnTo>
                    <a:pt x="180" y="0"/>
                  </a:lnTo>
                  <a:lnTo>
                    <a:pt x="176" y="31"/>
                  </a:lnTo>
                  <a:lnTo>
                    <a:pt x="173" y="60"/>
                  </a:lnTo>
                  <a:lnTo>
                    <a:pt x="169" y="89"/>
                  </a:lnTo>
                  <a:lnTo>
                    <a:pt x="164" y="115"/>
                  </a:lnTo>
                  <a:lnTo>
                    <a:pt x="182" y="115"/>
                  </a:lnTo>
                  <a:lnTo>
                    <a:pt x="166" y="108"/>
                  </a:lnTo>
                  <a:lnTo>
                    <a:pt x="160" y="132"/>
                  </a:lnTo>
                  <a:lnTo>
                    <a:pt x="152" y="154"/>
                  </a:lnTo>
                  <a:lnTo>
                    <a:pt x="143" y="172"/>
                  </a:lnTo>
                  <a:lnTo>
                    <a:pt x="160" y="179"/>
                  </a:lnTo>
                  <a:lnTo>
                    <a:pt x="147" y="166"/>
                  </a:lnTo>
                  <a:lnTo>
                    <a:pt x="142" y="173"/>
                  </a:lnTo>
                  <a:lnTo>
                    <a:pt x="137" y="181"/>
                  </a:lnTo>
                  <a:lnTo>
                    <a:pt x="130" y="185"/>
                  </a:lnTo>
                  <a:lnTo>
                    <a:pt x="143" y="198"/>
                  </a:lnTo>
                  <a:lnTo>
                    <a:pt x="136" y="182"/>
                  </a:lnTo>
                  <a:lnTo>
                    <a:pt x="129" y="186"/>
                  </a:lnTo>
                  <a:lnTo>
                    <a:pt x="114" y="192"/>
                  </a:lnTo>
                  <a:lnTo>
                    <a:pt x="121" y="209"/>
                  </a:lnTo>
                  <a:lnTo>
                    <a:pt x="121" y="191"/>
                  </a:lnTo>
                  <a:lnTo>
                    <a:pt x="104" y="193"/>
                  </a:lnTo>
                  <a:lnTo>
                    <a:pt x="86" y="193"/>
                  </a:lnTo>
                  <a:lnTo>
                    <a:pt x="67" y="191"/>
                  </a:lnTo>
                  <a:lnTo>
                    <a:pt x="67" y="209"/>
                  </a:lnTo>
                  <a:lnTo>
                    <a:pt x="74" y="192"/>
                  </a:lnTo>
                  <a:lnTo>
                    <a:pt x="54" y="188"/>
                  </a:lnTo>
                  <a:lnTo>
                    <a:pt x="33" y="182"/>
                  </a:lnTo>
                  <a:lnTo>
                    <a:pt x="10" y="176"/>
                  </a:lnTo>
                  <a:lnTo>
                    <a:pt x="0" y="210"/>
                  </a:lnTo>
                  <a:lnTo>
                    <a:pt x="19" y="215"/>
                  </a:lnTo>
                  <a:lnTo>
                    <a:pt x="40" y="221"/>
                  </a:lnTo>
                  <a:lnTo>
                    <a:pt x="60" y="225"/>
                  </a:lnTo>
                  <a:lnTo>
                    <a:pt x="67" y="227"/>
                  </a:lnTo>
                  <a:lnTo>
                    <a:pt x="86" y="229"/>
                  </a:lnTo>
                  <a:lnTo>
                    <a:pt x="104" y="229"/>
                  </a:lnTo>
                  <a:lnTo>
                    <a:pt x="121" y="227"/>
                  </a:lnTo>
                  <a:lnTo>
                    <a:pt x="128" y="225"/>
                  </a:lnTo>
                  <a:lnTo>
                    <a:pt x="143" y="219"/>
                  </a:lnTo>
                  <a:lnTo>
                    <a:pt x="150" y="215"/>
                  </a:lnTo>
                  <a:lnTo>
                    <a:pt x="156" y="211"/>
                  </a:lnTo>
                  <a:lnTo>
                    <a:pt x="162" y="206"/>
                  </a:lnTo>
                  <a:lnTo>
                    <a:pt x="168" y="199"/>
                  </a:lnTo>
                  <a:lnTo>
                    <a:pt x="173" y="192"/>
                  </a:lnTo>
                  <a:lnTo>
                    <a:pt x="176" y="186"/>
                  </a:lnTo>
                  <a:lnTo>
                    <a:pt x="185" y="168"/>
                  </a:lnTo>
                  <a:lnTo>
                    <a:pt x="193" y="146"/>
                  </a:lnTo>
                  <a:lnTo>
                    <a:pt x="199" y="122"/>
                  </a:lnTo>
                  <a:lnTo>
                    <a:pt x="200" y="115"/>
                  </a:lnTo>
                  <a:lnTo>
                    <a:pt x="200" y="115"/>
                  </a:lnTo>
                  <a:lnTo>
                    <a:pt x="205" y="89"/>
                  </a:lnTo>
                  <a:lnTo>
                    <a:pt x="209" y="60"/>
                  </a:lnTo>
                  <a:lnTo>
                    <a:pt x="212" y="31"/>
                  </a:lnTo>
                  <a:lnTo>
                    <a:pt x="215" y="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232" name="Freeform 32"/>
            <p:cNvSpPr>
              <a:spLocks/>
            </p:cNvSpPr>
            <p:nvPr/>
          </p:nvSpPr>
          <p:spPr bwMode="auto">
            <a:xfrm>
              <a:off x="2222" y="1311"/>
              <a:ext cx="510" cy="345"/>
            </a:xfrm>
            <a:custGeom>
              <a:avLst/>
              <a:gdLst/>
              <a:ahLst/>
              <a:cxnLst>
                <a:cxn ang="0">
                  <a:pos x="482" y="345"/>
                </a:cxn>
                <a:cxn ang="0">
                  <a:pos x="499" y="249"/>
                </a:cxn>
                <a:cxn ang="0">
                  <a:pos x="509" y="166"/>
                </a:cxn>
                <a:cxn ang="0">
                  <a:pos x="509" y="129"/>
                </a:cxn>
                <a:cxn ang="0">
                  <a:pos x="506" y="97"/>
                </a:cxn>
                <a:cxn ang="0">
                  <a:pos x="500" y="77"/>
                </a:cxn>
                <a:cxn ang="0">
                  <a:pos x="489" y="54"/>
                </a:cxn>
                <a:cxn ang="0">
                  <a:pos x="476" y="40"/>
                </a:cxn>
                <a:cxn ang="0">
                  <a:pos x="461" y="30"/>
                </a:cxn>
                <a:cxn ang="0">
                  <a:pos x="441" y="25"/>
                </a:cxn>
                <a:cxn ang="0">
                  <a:pos x="409" y="25"/>
                </a:cxn>
                <a:cxn ang="0">
                  <a:pos x="371" y="31"/>
                </a:cxn>
                <a:cxn ang="0">
                  <a:pos x="343" y="37"/>
                </a:cxn>
                <a:cxn ang="0">
                  <a:pos x="279" y="55"/>
                </a:cxn>
                <a:cxn ang="0">
                  <a:pos x="218" y="74"/>
                </a:cxn>
                <a:cxn ang="0">
                  <a:pos x="184" y="82"/>
                </a:cxn>
                <a:cxn ang="0">
                  <a:pos x="191" y="81"/>
                </a:cxn>
                <a:cxn ang="0">
                  <a:pos x="150" y="86"/>
                </a:cxn>
                <a:cxn ang="0">
                  <a:pos x="105" y="91"/>
                </a:cxn>
                <a:cxn ang="0">
                  <a:pos x="69" y="92"/>
                </a:cxn>
                <a:cxn ang="0">
                  <a:pos x="55" y="109"/>
                </a:cxn>
                <a:cxn ang="0">
                  <a:pos x="49" y="89"/>
                </a:cxn>
                <a:cxn ang="0">
                  <a:pos x="32" y="77"/>
                </a:cxn>
                <a:cxn ang="0">
                  <a:pos x="37" y="81"/>
                </a:cxn>
                <a:cxn ang="0">
                  <a:pos x="37" y="78"/>
                </a:cxn>
                <a:cxn ang="0">
                  <a:pos x="38" y="85"/>
                </a:cxn>
                <a:cxn ang="0">
                  <a:pos x="37" y="62"/>
                </a:cxn>
                <a:cxn ang="0">
                  <a:pos x="20" y="49"/>
                </a:cxn>
                <a:cxn ang="0">
                  <a:pos x="40" y="42"/>
                </a:cxn>
                <a:cxn ang="0">
                  <a:pos x="15" y="0"/>
                </a:cxn>
                <a:cxn ang="0">
                  <a:pos x="4" y="42"/>
                </a:cxn>
                <a:cxn ang="0">
                  <a:pos x="2" y="49"/>
                </a:cxn>
                <a:cxn ang="0">
                  <a:pos x="0" y="74"/>
                </a:cxn>
                <a:cxn ang="0">
                  <a:pos x="4" y="92"/>
                </a:cxn>
                <a:cxn ang="0">
                  <a:pos x="12" y="107"/>
                </a:cxn>
                <a:cxn ang="0">
                  <a:pos x="22" y="116"/>
                </a:cxn>
                <a:cxn ang="0">
                  <a:pos x="48" y="125"/>
                </a:cxn>
                <a:cxn ang="0">
                  <a:pos x="69" y="128"/>
                </a:cxn>
                <a:cxn ang="0">
                  <a:pos x="105" y="127"/>
                </a:cxn>
                <a:cxn ang="0">
                  <a:pos x="150" y="122"/>
                </a:cxn>
                <a:cxn ang="0">
                  <a:pos x="191" y="117"/>
                </a:cxn>
                <a:cxn ang="0">
                  <a:pos x="214" y="112"/>
                </a:cxn>
                <a:cxn ang="0">
                  <a:pos x="252" y="101"/>
                </a:cxn>
                <a:cxn ang="0">
                  <a:pos x="336" y="76"/>
                </a:cxn>
                <a:cxn ang="0">
                  <a:pos x="378" y="65"/>
                </a:cxn>
                <a:cxn ang="0">
                  <a:pos x="371" y="67"/>
                </a:cxn>
                <a:cxn ang="0">
                  <a:pos x="409" y="61"/>
                </a:cxn>
                <a:cxn ang="0">
                  <a:pos x="441" y="61"/>
                </a:cxn>
                <a:cxn ang="0">
                  <a:pos x="434" y="60"/>
                </a:cxn>
                <a:cxn ang="0">
                  <a:pos x="454" y="47"/>
                </a:cxn>
                <a:cxn ang="0">
                  <a:pos x="453" y="67"/>
                </a:cxn>
                <a:cxn ang="0">
                  <a:pos x="472" y="61"/>
                </a:cxn>
                <a:cxn ang="0">
                  <a:pos x="462" y="79"/>
                </a:cxn>
                <a:cxn ang="0">
                  <a:pos x="471" y="104"/>
                </a:cxn>
                <a:cxn ang="0">
                  <a:pos x="470" y="97"/>
                </a:cxn>
                <a:cxn ang="0">
                  <a:pos x="473" y="129"/>
                </a:cxn>
                <a:cxn ang="0">
                  <a:pos x="473" y="166"/>
                </a:cxn>
                <a:cxn ang="0">
                  <a:pos x="463" y="249"/>
                </a:cxn>
                <a:cxn ang="0">
                  <a:pos x="447" y="338"/>
                </a:cxn>
              </a:cxnLst>
              <a:rect l="0" t="0" r="r" b="b"/>
              <a:pathLst>
                <a:path w="510" h="345">
                  <a:moveTo>
                    <a:pt x="447" y="338"/>
                  </a:moveTo>
                  <a:lnTo>
                    <a:pt x="482" y="345"/>
                  </a:lnTo>
                  <a:lnTo>
                    <a:pt x="491" y="295"/>
                  </a:lnTo>
                  <a:lnTo>
                    <a:pt x="499" y="249"/>
                  </a:lnTo>
                  <a:lnTo>
                    <a:pt x="505" y="206"/>
                  </a:lnTo>
                  <a:lnTo>
                    <a:pt x="509" y="166"/>
                  </a:lnTo>
                  <a:lnTo>
                    <a:pt x="510" y="147"/>
                  </a:lnTo>
                  <a:lnTo>
                    <a:pt x="509" y="129"/>
                  </a:lnTo>
                  <a:lnTo>
                    <a:pt x="508" y="113"/>
                  </a:lnTo>
                  <a:lnTo>
                    <a:pt x="506" y="97"/>
                  </a:lnTo>
                  <a:lnTo>
                    <a:pt x="504" y="90"/>
                  </a:lnTo>
                  <a:lnTo>
                    <a:pt x="500" y="77"/>
                  </a:lnTo>
                  <a:lnTo>
                    <a:pt x="495" y="65"/>
                  </a:lnTo>
                  <a:lnTo>
                    <a:pt x="489" y="54"/>
                  </a:lnTo>
                  <a:lnTo>
                    <a:pt x="485" y="48"/>
                  </a:lnTo>
                  <a:lnTo>
                    <a:pt x="476" y="40"/>
                  </a:lnTo>
                  <a:lnTo>
                    <a:pt x="467" y="34"/>
                  </a:lnTo>
                  <a:lnTo>
                    <a:pt x="461" y="30"/>
                  </a:lnTo>
                  <a:lnTo>
                    <a:pt x="448" y="27"/>
                  </a:lnTo>
                  <a:lnTo>
                    <a:pt x="441" y="25"/>
                  </a:lnTo>
                  <a:lnTo>
                    <a:pt x="426" y="24"/>
                  </a:lnTo>
                  <a:lnTo>
                    <a:pt x="409" y="25"/>
                  </a:lnTo>
                  <a:lnTo>
                    <a:pt x="390" y="27"/>
                  </a:lnTo>
                  <a:lnTo>
                    <a:pt x="371" y="31"/>
                  </a:lnTo>
                  <a:lnTo>
                    <a:pt x="364" y="32"/>
                  </a:lnTo>
                  <a:lnTo>
                    <a:pt x="343" y="37"/>
                  </a:lnTo>
                  <a:lnTo>
                    <a:pt x="322" y="43"/>
                  </a:lnTo>
                  <a:lnTo>
                    <a:pt x="279" y="55"/>
                  </a:lnTo>
                  <a:lnTo>
                    <a:pt x="238" y="68"/>
                  </a:lnTo>
                  <a:lnTo>
                    <a:pt x="218" y="74"/>
                  </a:lnTo>
                  <a:lnTo>
                    <a:pt x="200" y="79"/>
                  </a:lnTo>
                  <a:lnTo>
                    <a:pt x="184" y="82"/>
                  </a:lnTo>
                  <a:lnTo>
                    <a:pt x="191" y="99"/>
                  </a:lnTo>
                  <a:lnTo>
                    <a:pt x="191" y="81"/>
                  </a:lnTo>
                  <a:lnTo>
                    <a:pt x="174" y="84"/>
                  </a:lnTo>
                  <a:lnTo>
                    <a:pt x="150" y="86"/>
                  </a:lnTo>
                  <a:lnTo>
                    <a:pt x="127" y="89"/>
                  </a:lnTo>
                  <a:lnTo>
                    <a:pt x="105" y="91"/>
                  </a:lnTo>
                  <a:lnTo>
                    <a:pt x="86" y="92"/>
                  </a:lnTo>
                  <a:lnTo>
                    <a:pt x="69" y="92"/>
                  </a:lnTo>
                  <a:lnTo>
                    <a:pt x="55" y="91"/>
                  </a:lnTo>
                  <a:lnTo>
                    <a:pt x="55" y="109"/>
                  </a:lnTo>
                  <a:lnTo>
                    <a:pt x="62" y="92"/>
                  </a:lnTo>
                  <a:lnTo>
                    <a:pt x="49" y="89"/>
                  </a:lnTo>
                  <a:lnTo>
                    <a:pt x="42" y="87"/>
                  </a:lnTo>
                  <a:lnTo>
                    <a:pt x="32" y="77"/>
                  </a:lnTo>
                  <a:lnTo>
                    <a:pt x="25" y="94"/>
                  </a:lnTo>
                  <a:lnTo>
                    <a:pt x="37" y="81"/>
                  </a:lnTo>
                  <a:lnTo>
                    <a:pt x="41" y="87"/>
                  </a:lnTo>
                  <a:lnTo>
                    <a:pt x="37" y="78"/>
                  </a:lnTo>
                  <a:lnTo>
                    <a:pt x="20" y="85"/>
                  </a:lnTo>
                  <a:lnTo>
                    <a:pt x="38" y="85"/>
                  </a:lnTo>
                  <a:lnTo>
                    <a:pt x="36" y="74"/>
                  </a:lnTo>
                  <a:lnTo>
                    <a:pt x="37" y="62"/>
                  </a:lnTo>
                  <a:lnTo>
                    <a:pt x="38" y="49"/>
                  </a:lnTo>
                  <a:lnTo>
                    <a:pt x="20" y="49"/>
                  </a:lnTo>
                  <a:lnTo>
                    <a:pt x="37" y="56"/>
                  </a:lnTo>
                  <a:lnTo>
                    <a:pt x="40" y="42"/>
                  </a:lnTo>
                  <a:lnTo>
                    <a:pt x="49" y="10"/>
                  </a:lnTo>
                  <a:lnTo>
                    <a:pt x="15" y="0"/>
                  </a:lnTo>
                  <a:lnTo>
                    <a:pt x="7" y="28"/>
                  </a:lnTo>
                  <a:lnTo>
                    <a:pt x="4" y="42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1" y="62"/>
                  </a:lnTo>
                  <a:lnTo>
                    <a:pt x="0" y="74"/>
                  </a:lnTo>
                  <a:lnTo>
                    <a:pt x="2" y="85"/>
                  </a:lnTo>
                  <a:lnTo>
                    <a:pt x="4" y="92"/>
                  </a:lnTo>
                  <a:lnTo>
                    <a:pt x="8" y="101"/>
                  </a:lnTo>
                  <a:lnTo>
                    <a:pt x="12" y="107"/>
                  </a:lnTo>
                  <a:lnTo>
                    <a:pt x="18" y="110"/>
                  </a:lnTo>
                  <a:lnTo>
                    <a:pt x="22" y="116"/>
                  </a:lnTo>
                  <a:lnTo>
                    <a:pt x="35" y="122"/>
                  </a:lnTo>
                  <a:lnTo>
                    <a:pt x="48" y="125"/>
                  </a:lnTo>
                  <a:lnTo>
                    <a:pt x="55" y="127"/>
                  </a:lnTo>
                  <a:lnTo>
                    <a:pt x="69" y="128"/>
                  </a:lnTo>
                  <a:lnTo>
                    <a:pt x="86" y="128"/>
                  </a:lnTo>
                  <a:lnTo>
                    <a:pt x="105" y="127"/>
                  </a:lnTo>
                  <a:lnTo>
                    <a:pt x="127" y="125"/>
                  </a:lnTo>
                  <a:lnTo>
                    <a:pt x="150" y="122"/>
                  </a:lnTo>
                  <a:lnTo>
                    <a:pt x="178" y="119"/>
                  </a:lnTo>
                  <a:lnTo>
                    <a:pt x="191" y="117"/>
                  </a:lnTo>
                  <a:lnTo>
                    <a:pt x="198" y="115"/>
                  </a:lnTo>
                  <a:lnTo>
                    <a:pt x="214" y="112"/>
                  </a:lnTo>
                  <a:lnTo>
                    <a:pt x="232" y="107"/>
                  </a:lnTo>
                  <a:lnTo>
                    <a:pt x="252" y="101"/>
                  </a:lnTo>
                  <a:lnTo>
                    <a:pt x="293" y="88"/>
                  </a:lnTo>
                  <a:lnTo>
                    <a:pt x="336" y="76"/>
                  </a:lnTo>
                  <a:lnTo>
                    <a:pt x="357" y="70"/>
                  </a:lnTo>
                  <a:lnTo>
                    <a:pt x="378" y="65"/>
                  </a:lnTo>
                  <a:lnTo>
                    <a:pt x="371" y="49"/>
                  </a:lnTo>
                  <a:lnTo>
                    <a:pt x="371" y="67"/>
                  </a:lnTo>
                  <a:lnTo>
                    <a:pt x="390" y="63"/>
                  </a:lnTo>
                  <a:lnTo>
                    <a:pt x="409" y="61"/>
                  </a:lnTo>
                  <a:lnTo>
                    <a:pt x="426" y="60"/>
                  </a:lnTo>
                  <a:lnTo>
                    <a:pt x="441" y="61"/>
                  </a:lnTo>
                  <a:lnTo>
                    <a:pt x="441" y="43"/>
                  </a:lnTo>
                  <a:lnTo>
                    <a:pt x="434" y="60"/>
                  </a:lnTo>
                  <a:lnTo>
                    <a:pt x="447" y="63"/>
                  </a:lnTo>
                  <a:lnTo>
                    <a:pt x="454" y="47"/>
                  </a:lnTo>
                  <a:lnTo>
                    <a:pt x="441" y="60"/>
                  </a:lnTo>
                  <a:lnTo>
                    <a:pt x="453" y="67"/>
                  </a:lnTo>
                  <a:lnTo>
                    <a:pt x="459" y="74"/>
                  </a:lnTo>
                  <a:lnTo>
                    <a:pt x="472" y="61"/>
                  </a:lnTo>
                  <a:lnTo>
                    <a:pt x="456" y="68"/>
                  </a:lnTo>
                  <a:lnTo>
                    <a:pt x="462" y="79"/>
                  </a:lnTo>
                  <a:lnTo>
                    <a:pt x="467" y="91"/>
                  </a:lnTo>
                  <a:lnTo>
                    <a:pt x="471" y="104"/>
                  </a:lnTo>
                  <a:lnTo>
                    <a:pt x="488" y="97"/>
                  </a:lnTo>
                  <a:lnTo>
                    <a:pt x="470" y="97"/>
                  </a:lnTo>
                  <a:lnTo>
                    <a:pt x="472" y="113"/>
                  </a:lnTo>
                  <a:lnTo>
                    <a:pt x="473" y="129"/>
                  </a:lnTo>
                  <a:lnTo>
                    <a:pt x="474" y="147"/>
                  </a:lnTo>
                  <a:lnTo>
                    <a:pt x="473" y="166"/>
                  </a:lnTo>
                  <a:lnTo>
                    <a:pt x="469" y="206"/>
                  </a:lnTo>
                  <a:lnTo>
                    <a:pt x="463" y="249"/>
                  </a:lnTo>
                  <a:lnTo>
                    <a:pt x="455" y="295"/>
                  </a:lnTo>
                  <a:lnTo>
                    <a:pt x="447" y="338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grpSp>
          <p:nvGrpSpPr>
            <p:cNvPr id="51233" name="Group 33"/>
            <p:cNvGrpSpPr>
              <a:grpSpLocks/>
            </p:cNvGrpSpPr>
            <p:nvPr/>
          </p:nvGrpSpPr>
          <p:grpSpPr bwMode="auto">
            <a:xfrm>
              <a:off x="2790" y="2132"/>
              <a:ext cx="288" cy="480"/>
              <a:chOff x="2790" y="2132"/>
              <a:chExt cx="288" cy="480"/>
            </a:xfrm>
          </p:grpSpPr>
          <p:sp>
            <p:nvSpPr>
              <p:cNvPr id="51234" name="Freeform 34"/>
              <p:cNvSpPr>
                <a:spLocks/>
              </p:cNvSpPr>
              <p:nvPr/>
            </p:nvSpPr>
            <p:spPr bwMode="auto">
              <a:xfrm>
                <a:off x="2790" y="2132"/>
                <a:ext cx="288" cy="480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15" y="2"/>
                  </a:cxn>
                  <a:cxn ang="0">
                    <a:pos x="88" y="6"/>
                  </a:cxn>
                  <a:cxn ang="0">
                    <a:pos x="63" y="13"/>
                  </a:cxn>
                  <a:cxn ang="0">
                    <a:pos x="42" y="22"/>
                  </a:cxn>
                  <a:cxn ang="0">
                    <a:pos x="33" y="27"/>
                  </a:cxn>
                  <a:cxn ang="0">
                    <a:pos x="25" y="33"/>
                  </a:cxn>
                  <a:cxn ang="0">
                    <a:pos x="17" y="39"/>
                  </a:cxn>
                  <a:cxn ang="0">
                    <a:pos x="11" y="46"/>
                  </a:cxn>
                  <a:cxn ang="0">
                    <a:pos x="6" y="53"/>
                  </a:cxn>
                  <a:cxn ang="0">
                    <a:pos x="3" y="60"/>
                  </a:cxn>
                  <a:cxn ang="0">
                    <a:pos x="1" y="67"/>
                  </a:cxn>
                  <a:cxn ang="0">
                    <a:pos x="0" y="75"/>
                  </a:cxn>
                  <a:cxn ang="0">
                    <a:pos x="0" y="405"/>
                  </a:cxn>
                  <a:cxn ang="0">
                    <a:pos x="1" y="413"/>
                  </a:cxn>
                  <a:cxn ang="0">
                    <a:pos x="3" y="420"/>
                  </a:cxn>
                  <a:cxn ang="0">
                    <a:pos x="6" y="427"/>
                  </a:cxn>
                  <a:cxn ang="0">
                    <a:pos x="11" y="434"/>
                  </a:cxn>
                  <a:cxn ang="0">
                    <a:pos x="17" y="441"/>
                  </a:cxn>
                  <a:cxn ang="0">
                    <a:pos x="25" y="447"/>
                  </a:cxn>
                  <a:cxn ang="0">
                    <a:pos x="33" y="453"/>
                  </a:cxn>
                  <a:cxn ang="0">
                    <a:pos x="42" y="458"/>
                  </a:cxn>
                  <a:cxn ang="0">
                    <a:pos x="63" y="467"/>
                  </a:cxn>
                  <a:cxn ang="0">
                    <a:pos x="88" y="474"/>
                  </a:cxn>
                  <a:cxn ang="0">
                    <a:pos x="115" y="478"/>
                  </a:cxn>
                  <a:cxn ang="0">
                    <a:pos x="144" y="480"/>
                  </a:cxn>
                  <a:cxn ang="0">
                    <a:pos x="173" y="478"/>
                  </a:cxn>
                  <a:cxn ang="0">
                    <a:pos x="200" y="474"/>
                  </a:cxn>
                  <a:cxn ang="0">
                    <a:pos x="225" y="467"/>
                  </a:cxn>
                  <a:cxn ang="0">
                    <a:pos x="246" y="458"/>
                  </a:cxn>
                  <a:cxn ang="0">
                    <a:pos x="255" y="453"/>
                  </a:cxn>
                  <a:cxn ang="0">
                    <a:pos x="264" y="447"/>
                  </a:cxn>
                  <a:cxn ang="0">
                    <a:pos x="271" y="441"/>
                  </a:cxn>
                  <a:cxn ang="0">
                    <a:pos x="277" y="434"/>
                  </a:cxn>
                  <a:cxn ang="0">
                    <a:pos x="282" y="427"/>
                  </a:cxn>
                  <a:cxn ang="0">
                    <a:pos x="285" y="420"/>
                  </a:cxn>
                  <a:cxn ang="0">
                    <a:pos x="287" y="413"/>
                  </a:cxn>
                  <a:cxn ang="0">
                    <a:pos x="288" y="405"/>
                  </a:cxn>
                  <a:cxn ang="0">
                    <a:pos x="288" y="75"/>
                  </a:cxn>
                  <a:cxn ang="0">
                    <a:pos x="287" y="67"/>
                  </a:cxn>
                  <a:cxn ang="0">
                    <a:pos x="285" y="60"/>
                  </a:cxn>
                  <a:cxn ang="0">
                    <a:pos x="282" y="53"/>
                  </a:cxn>
                  <a:cxn ang="0">
                    <a:pos x="277" y="46"/>
                  </a:cxn>
                  <a:cxn ang="0">
                    <a:pos x="271" y="39"/>
                  </a:cxn>
                  <a:cxn ang="0">
                    <a:pos x="264" y="33"/>
                  </a:cxn>
                  <a:cxn ang="0">
                    <a:pos x="255" y="27"/>
                  </a:cxn>
                  <a:cxn ang="0">
                    <a:pos x="246" y="22"/>
                  </a:cxn>
                  <a:cxn ang="0">
                    <a:pos x="225" y="13"/>
                  </a:cxn>
                  <a:cxn ang="0">
                    <a:pos x="200" y="6"/>
                  </a:cxn>
                  <a:cxn ang="0">
                    <a:pos x="173" y="2"/>
                  </a:cxn>
                  <a:cxn ang="0">
                    <a:pos x="144" y="0"/>
                  </a:cxn>
                </a:cxnLst>
                <a:rect l="0" t="0" r="r" b="b"/>
                <a:pathLst>
                  <a:path w="288" h="480">
                    <a:moveTo>
                      <a:pt x="144" y="0"/>
                    </a:moveTo>
                    <a:lnTo>
                      <a:pt x="115" y="2"/>
                    </a:lnTo>
                    <a:lnTo>
                      <a:pt x="88" y="6"/>
                    </a:lnTo>
                    <a:lnTo>
                      <a:pt x="63" y="13"/>
                    </a:lnTo>
                    <a:lnTo>
                      <a:pt x="42" y="22"/>
                    </a:lnTo>
                    <a:lnTo>
                      <a:pt x="33" y="27"/>
                    </a:lnTo>
                    <a:lnTo>
                      <a:pt x="25" y="33"/>
                    </a:lnTo>
                    <a:lnTo>
                      <a:pt x="17" y="39"/>
                    </a:lnTo>
                    <a:lnTo>
                      <a:pt x="11" y="46"/>
                    </a:lnTo>
                    <a:lnTo>
                      <a:pt x="6" y="53"/>
                    </a:lnTo>
                    <a:lnTo>
                      <a:pt x="3" y="60"/>
                    </a:lnTo>
                    <a:lnTo>
                      <a:pt x="1" y="67"/>
                    </a:lnTo>
                    <a:lnTo>
                      <a:pt x="0" y="75"/>
                    </a:lnTo>
                    <a:lnTo>
                      <a:pt x="0" y="405"/>
                    </a:lnTo>
                    <a:lnTo>
                      <a:pt x="1" y="413"/>
                    </a:lnTo>
                    <a:lnTo>
                      <a:pt x="3" y="420"/>
                    </a:lnTo>
                    <a:lnTo>
                      <a:pt x="6" y="427"/>
                    </a:lnTo>
                    <a:lnTo>
                      <a:pt x="11" y="434"/>
                    </a:lnTo>
                    <a:lnTo>
                      <a:pt x="17" y="441"/>
                    </a:lnTo>
                    <a:lnTo>
                      <a:pt x="25" y="447"/>
                    </a:lnTo>
                    <a:lnTo>
                      <a:pt x="33" y="453"/>
                    </a:lnTo>
                    <a:lnTo>
                      <a:pt x="42" y="458"/>
                    </a:lnTo>
                    <a:lnTo>
                      <a:pt x="63" y="467"/>
                    </a:lnTo>
                    <a:lnTo>
                      <a:pt x="88" y="474"/>
                    </a:lnTo>
                    <a:lnTo>
                      <a:pt x="115" y="478"/>
                    </a:lnTo>
                    <a:lnTo>
                      <a:pt x="144" y="480"/>
                    </a:lnTo>
                    <a:lnTo>
                      <a:pt x="173" y="478"/>
                    </a:lnTo>
                    <a:lnTo>
                      <a:pt x="200" y="474"/>
                    </a:lnTo>
                    <a:lnTo>
                      <a:pt x="225" y="467"/>
                    </a:lnTo>
                    <a:lnTo>
                      <a:pt x="246" y="458"/>
                    </a:lnTo>
                    <a:lnTo>
                      <a:pt x="255" y="453"/>
                    </a:lnTo>
                    <a:lnTo>
                      <a:pt x="264" y="447"/>
                    </a:lnTo>
                    <a:lnTo>
                      <a:pt x="271" y="441"/>
                    </a:lnTo>
                    <a:lnTo>
                      <a:pt x="277" y="434"/>
                    </a:lnTo>
                    <a:lnTo>
                      <a:pt x="282" y="427"/>
                    </a:lnTo>
                    <a:lnTo>
                      <a:pt x="285" y="420"/>
                    </a:lnTo>
                    <a:lnTo>
                      <a:pt x="287" y="413"/>
                    </a:lnTo>
                    <a:lnTo>
                      <a:pt x="288" y="405"/>
                    </a:lnTo>
                    <a:lnTo>
                      <a:pt x="288" y="75"/>
                    </a:lnTo>
                    <a:lnTo>
                      <a:pt x="287" y="67"/>
                    </a:lnTo>
                    <a:lnTo>
                      <a:pt x="285" y="60"/>
                    </a:lnTo>
                    <a:lnTo>
                      <a:pt x="282" y="53"/>
                    </a:lnTo>
                    <a:lnTo>
                      <a:pt x="277" y="46"/>
                    </a:lnTo>
                    <a:lnTo>
                      <a:pt x="271" y="39"/>
                    </a:lnTo>
                    <a:lnTo>
                      <a:pt x="264" y="33"/>
                    </a:lnTo>
                    <a:lnTo>
                      <a:pt x="255" y="27"/>
                    </a:lnTo>
                    <a:lnTo>
                      <a:pt x="246" y="22"/>
                    </a:lnTo>
                    <a:lnTo>
                      <a:pt x="225" y="13"/>
                    </a:lnTo>
                    <a:lnTo>
                      <a:pt x="200" y="6"/>
                    </a:lnTo>
                    <a:lnTo>
                      <a:pt x="173" y="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FFFF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235" name="Freeform 35"/>
              <p:cNvSpPr>
                <a:spLocks/>
              </p:cNvSpPr>
              <p:nvPr/>
            </p:nvSpPr>
            <p:spPr bwMode="auto">
              <a:xfrm>
                <a:off x="2790" y="2132"/>
                <a:ext cx="288" cy="480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15" y="2"/>
                  </a:cxn>
                  <a:cxn ang="0">
                    <a:pos x="88" y="6"/>
                  </a:cxn>
                  <a:cxn ang="0">
                    <a:pos x="63" y="13"/>
                  </a:cxn>
                  <a:cxn ang="0">
                    <a:pos x="42" y="22"/>
                  </a:cxn>
                  <a:cxn ang="0">
                    <a:pos x="33" y="27"/>
                  </a:cxn>
                  <a:cxn ang="0">
                    <a:pos x="25" y="33"/>
                  </a:cxn>
                  <a:cxn ang="0">
                    <a:pos x="17" y="39"/>
                  </a:cxn>
                  <a:cxn ang="0">
                    <a:pos x="11" y="46"/>
                  </a:cxn>
                  <a:cxn ang="0">
                    <a:pos x="6" y="53"/>
                  </a:cxn>
                  <a:cxn ang="0">
                    <a:pos x="3" y="60"/>
                  </a:cxn>
                  <a:cxn ang="0">
                    <a:pos x="1" y="67"/>
                  </a:cxn>
                  <a:cxn ang="0">
                    <a:pos x="0" y="75"/>
                  </a:cxn>
                  <a:cxn ang="0">
                    <a:pos x="0" y="405"/>
                  </a:cxn>
                  <a:cxn ang="0">
                    <a:pos x="1" y="413"/>
                  </a:cxn>
                  <a:cxn ang="0">
                    <a:pos x="3" y="420"/>
                  </a:cxn>
                  <a:cxn ang="0">
                    <a:pos x="6" y="427"/>
                  </a:cxn>
                  <a:cxn ang="0">
                    <a:pos x="11" y="434"/>
                  </a:cxn>
                  <a:cxn ang="0">
                    <a:pos x="17" y="441"/>
                  </a:cxn>
                  <a:cxn ang="0">
                    <a:pos x="25" y="447"/>
                  </a:cxn>
                  <a:cxn ang="0">
                    <a:pos x="33" y="453"/>
                  </a:cxn>
                  <a:cxn ang="0">
                    <a:pos x="42" y="458"/>
                  </a:cxn>
                  <a:cxn ang="0">
                    <a:pos x="63" y="467"/>
                  </a:cxn>
                  <a:cxn ang="0">
                    <a:pos x="88" y="474"/>
                  </a:cxn>
                  <a:cxn ang="0">
                    <a:pos x="115" y="478"/>
                  </a:cxn>
                  <a:cxn ang="0">
                    <a:pos x="144" y="480"/>
                  </a:cxn>
                  <a:cxn ang="0">
                    <a:pos x="173" y="478"/>
                  </a:cxn>
                  <a:cxn ang="0">
                    <a:pos x="200" y="474"/>
                  </a:cxn>
                  <a:cxn ang="0">
                    <a:pos x="225" y="467"/>
                  </a:cxn>
                  <a:cxn ang="0">
                    <a:pos x="246" y="458"/>
                  </a:cxn>
                  <a:cxn ang="0">
                    <a:pos x="255" y="453"/>
                  </a:cxn>
                  <a:cxn ang="0">
                    <a:pos x="264" y="447"/>
                  </a:cxn>
                  <a:cxn ang="0">
                    <a:pos x="271" y="441"/>
                  </a:cxn>
                  <a:cxn ang="0">
                    <a:pos x="277" y="434"/>
                  </a:cxn>
                  <a:cxn ang="0">
                    <a:pos x="282" y="427"/>
                  </a:cxn>
                  <a:cxn ang="0">
                    <a:pos x="285" y="420"/>
                  </a:cxn>
                  <a:cxn ang="0">
                    <a:pos x="287" y="413"/>
                  </a:cxn>
                  <a:cxn ang="0">
                    <a:pos x="288" y="405"/>
                  </a:cxn>
                  <a:cxn ang="0">
                    <a:pos x="288" y="75"/>
                  </a:cxn>
                  <a:cxn ang="0">
                    <a:pos x="287" y="67"/>
                  </a:cxn>
                  <a:cxn ang="0">
                    <a:pos x="285" y="60"/>
                  </a:cxn>
                  <a:cxn ang="0">
                    <a:pos x="282" y="53"/>
                  </a:cxn>
                  <a:cxn ang="0">
                    <a:pos x="277" y="46"/>
                  </a:cxn>
                  <a:cxn ang="0">
                    <a:pos x="271" y="39"/>
                  </a:cxn>
                  <a:cxn ang="0">
                    <a:pos x="264" y="33"/>
                  </a:cxn>
                  <a:cxn ang="0">
                    <a:pos x="255" y="27"/>
                  </a:cxn>
                  <a:cxn ang="0">
                    <a:pos x="246" y="22"/>
                  </a:cxn>
                  <a:cxn ang="0">
                    <a:pos x="225" y="13"/>
                  </a:cxn>
                  <a:cxn ang="0">
                    <a:pos x="200" y="6"/>
                  </a:cxn>
                  <a:cxn ang="0">
                    <a:pos x="173" y="2"/>
                  </a:cxn>
                  <a:cxn ang="0">
                    <a:pos x="144" y="0"/>
                  </a:cxn>
                </a:cxnLst>
                <a:rect l="0" t="0" r="r" b="b"/>
                <a:pathLst>
                  <a:path w="288" h="480">
                    <a:moveTo>
                      <a:pt x="144" y="0"/>
                    </a:moveTo>
                    <a:lnTo>
                      <a:pt x="115" y="2"/>
                    </a:lnTo>
                    <a:lnTo>
                      <a:pt x="88" y="6"/>
                    </a:lnTo>
                    <a:lnTo>
                      <a:pt x="63" y="13"/>
                    </a:lnTo>
                    <a:lnTo>
                      <a:pt x="42" y="22"/>
                    </a:lnTo>
                    <a:lnTo>
                      <a:pt x="33" y="27"/>
                    </a:lnTo>
                    <a:lnTo>
                      <a:pt x="25" y="33"/>
                    </a:lnTo>
                    <a:lnTo>
                      <a:pt x="17" y="39"/>
                    </a:lnTo>
                    <a:lnTo>
                      <a:pt x="11" y="46"/>
                    </a:lnTo>
                    <a:lnTo>
                      <a:pt x="6" y="53"/>
                    </a:lnTo>
                    <a:lnTo>
                      <a:pt x="3" y="60"/>
                    </a:lnTo>
                    <a:lnTo>
                      <a:pt x="1" y="67"/>
                    </a:lnTo>
                    <a:lnTo>
                      <a:pt x="0" y="75"/>
                    </a:lnTo>
                    <a:lnTo>
                      <a:pt x="0" y="405"/>
                    </a:lnTo>
                    <a:lnTo>
                      <a:pt x="1" y="413"/>
                    </a:lnTo>
                    <a:lnTo>
                      <a:pt x="3" y="420"/>
                    </a:lnTo>
                    <a:lnTo>
                      <a:pt x="6" y="427"/>
                    </a:lnTo>
                    <a:lnTo>
                      <a:pt x="11" y="434"/>
                    </a:lnTo>
                    <a:lnTo>
                      <a:pt x="17" y="441"/>
                    </a:lnTo>
                    <a:lnTo>
                      <a:pt x="25" y="447"/>
                    </a:lnTo>
                    <a:lnTo>
                      <a:pt x="33" y="453"/>
                    </a:lnTo>
                    <a:lnTo>
                      <a:pt x="42" y="458"/>
                    </a:lnTo>
                    <a:lnTo>
                      <a:pt x="63" y="467"/>
                    </a:lnTo>
                    <a:lnTo>
                      <a:pt x="88" y="474"/>
                    </a:lnTo>
                    <a:lnTo>
                      <a:pt x="115" y="478"/>
                    </a:lnTo>
                    <a:lnTo>
                      <a:pt x="144" y="480"/>
                    </a:lnTo>
                    <a:lnTo>
                      <a:pt x="173" y="478"/>
                    </a:lnTo>
                    <a:lnTo>
                      <a:pt x="200" y="474"/>
                    </a:lnTo>
                    <a:lnTo>
                      <a:pt x="225" y="467"/>
                    </a:lnTo>
                    <a:lnTo>
                      <a:pt x="246" y="458"/>
                    </a:lnTo>
                    <a:lnTo>
                      <a:pt x="255" y="453"/>
                    </a:lnTo>
                    <a:lnTo>
                      <a:pt x="264" y="447"/>
                    </a:lnTo>
                    <a:lnTo>
                      <a:pt x="271" y="441"/>
                    </a:lnTo>
                    <a:lnTo>
                      <a:pt x="277" y="434"/>
                    </a:lnTo>
                    <a:lnTo>
                      <a:pt x="282" y="427"/>
                    </a:lnTo>
                    <a:lnTo>
                      <a:pt x="285" y="420"/>
                    </a:lnTo>
                    <a:lnTo>
                      <a:pt x="287" y="413"/>
                    </a:lnTo>
                    <a:lnTo>
                      <a:pt x="288" y="405"/>
                    </a:lnTo>
                    <a:lnTo>
                      <a:pt x="288" y="75"/>
                    </a:lnTo>
                    <a:lnTo>
                      <a:pt x="287" y="67"/>
                    </a:lnTo>
                    <a:lnTo>
                      <a:pt x="285" y="60"/>
                    </a:lnTo>
                    <a:lnTo>
                      <a:pt x="282" y="53"/>
                    </a:lnTo>
                    <a:lnTo>
                      <a:pt x="277" y="46"/>
                    </a:lnTo>
                    <a:lnTo>
                      <a:pt x="271" y="39"/>
                    </a:lnTo>
                    <a:lnTo>
                      <a:pt x="264" y="33"/>
                    </a:lnTo>
                    <a:lnTo>
                      <a:pt x="255" y="27"/>
                    </a:lnTo>
                    <a:lnTo>
                      <a:pt x="246" y="22"/>
                    </a:lnTo>
                    <a:lnTo>
                      <a:pt x="225" y="13"/>
                    </a:lnTo>
                    <a:lnTo>
                      <a:pt x="200" y="6"/>
                    </a:lnTo>
                    <a:lnTo>
                      <a:pt x="173" y="2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236" name="Freeform 36"/>
              <p:cNvSpPr>
                <a:spLocks/>
              </p:cNvSpPr>
              <p:nvPr/>
            </p:nvSpPr>
            <p:spPr bwMode="auto">
              <a:xfrm>
                <a:off x="2790" y="2207"/>
                <a:ext cx="288" cy="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8"/>
                  </a:cxn>
                  <a:cxn ang="0">
                    <a:pos x="3" y="15"/>
                  </a:cxn>
                  <a:cxn ang="0">
                    <a:pos x="6" y="23"/>
                  </a:cxn>
                  <a:cxn ang="0">
                    <a:pos x="11" y="30"/>
                  </a:cxn>
                  <a:cxn ang="0">
                    <a:pos x="17" y="36"/>
                  </a:cxn>
                  <a:cxn ang="0">
                    <a:pos x="25" y="43"/>
                  </a:cxn>
                  <a:cxn ang="0">
                    <a:pos x="33" y="48"/>
                  </a:cxn>
                  <a:cxn ang="0">
                    <a:pos x="42" y="54"/>
                  </a:cxn>
                  <a:cxn ang="0">
                    <a:pos x="63" y="63"/>
                  </a:cxn>
                  <a:cxn ang="0">
                    <a:pos x="88" y="70"/>
                  </a:cxn>
                  <a:cxn ang="0">
                    <a:pos x="115" y="74"/>
                  </a:cxn>
                  <a:cxn ang="0">
                    <a:pos x="144" y="76"/>
                  </a:cxn>
                  <a:cxn ang="0">
                    <a:pos x="173" y="74"/>
                  </a:cxn>
                  <a:cxn ang="0">
                    <a:pos x="200" y="70"/>
                  </a:cxn>
                  <a:cxn ang="0">
                    <a:pos x="225" y="63"/>
                  </a:cxn>
                  <a:cxn ang="0">
                    <a:pos x="246" y="54"/>
                  </a:cxn>
                  <a:cxn ang="0">
                    <a:pos x="255" y="48"/>
                  </a:cxn>
                  <a:cxn ang="0">
                    <a:pos x="264" y="43"/>
                  </a:cxn>
                  <a:cxn ang="0">
                    <a:pos x="271" y="36"/>
                  </a:cxn>
                  <a:cxn ang="0">
                    <a:pos x="277" y="30"/>
                  </a:cxn>
                  <a:cxn ang="0">
                    <a:pos x="282" y="23"/>
                  </a:cxn>
                  <a:cxn ang="0">
                    <a:pos x="285" y="15"/>
                  </a:cxn>
                  <a:cxn ang="0">
                    <a:pos x="287" y="8"/>
                  </a:cxn>
                  <a:cxn ang="0">
                    <a:pos x="288" y="0"/>
                  </a:cxn>
                </a:cxnLst>
                <a:rect l="0" t="0" r="r" b="b"/>
                <a:pathLst>
                  <a:path w="288" h="76">
                    <a:moveTo>
                      <a:pt x="0" y="0"/>
                    </a:moveTo>
                    <a:lnTo>
                      <a:pt x="1" y="8"/>
                    </a:lnTo>
                    <a:lnTo>
                      <a:pt x="3" y="15"/>
                    </a:lnTo>
                    <a:lnTo>
                      <a:pt x="6" y="23"/>
                    </a:lnTo>
                    <a:lnTo>
                      <a:pt x="11" y="30"/>
                    </a:lnTo>
                    <a:lnTo>
                      <a:pt x="17" y="36"/>
                    </a:lnTo>
                    <a:lnTo>
                      <a:pt x="25" y="43"/>
                    </a:lnTo>
                    <a:lnTo>
                      <a:pt x="33" y="48"/>
                    </a:lnTo>
                    <a:lnTo>
                      <a:pt x="42" y="54"/>
                    </a:lnTo>
                    <a:lnTo>
                      <a:pt x="63" y="63"/>
                    </a:lnTo>
                    <a:lnTo>
                      <a:pt x="88" y="70"/>
                    </a:lnTo>
                    <a:lnTo>
                      <a:pt x="115" y="74"/>
                    </a:lnTo>
                    <a:lnTo>
                      <a:pt x="144" y="76"/>
                    </a:lnTo>
                    <a:lnTo>
                      <a:pt x="173" y="74"/>
                    </a:lnTo>
                    <a:lnTo>
                      <a:pt x="200" y="70"/>
                    </a:lnTo>
                    <a:lnTo>
                      <a:pt x="225" y="63"/>
                    </a:lnTo>
                    <a:lnTo>
                      <a:pt x="246" y="54"/>
                    </a:lnTo>
                    <a:lnTo>
                      <a:pt x="255" y="48"/>
                    </a:lnTo>
                    <a:lnTo>
                      <a:pt x="264" y="43"/>
                    </a:lnTo>
                    <a:lnTo>
                      <a:pt x="271" y="36"/>
                    </a:lnTo>
                    <a:lnTo>
                      <a:pt x="277" y="30"/>
                    </a:lnTo>
                    <a:lnTo>
                      <a:pt x="282" y="23"/>
                    </a:lnTo>
                    <a:lnTo>
                      <a:pt x="285" y="15"/>
                    </a:lnTo>
                    <a:lnTo>
                      <a:pt x="287" y="8"/>
                    </a:lnTo>
                    <a:lnTo>
                      <a:pt x="288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51237" name="Rectangle 37"/>
            <p:cNvSpPr>
              <a:spLocks noChangeArrowheads="1"/>
            </p:cNvSpPr>
            <p:nvPr/>
          </p:nvSpPr>
          <p:spPr bwMode="auto">
            <a:xfrm>
              <a:off x="2084" y="1124"/>
              <a:ext cx="35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238" name="Rectangle 38"/>
            <p:cNvSpPr>
              <a:spLocks noChangeArrowheads="1"/>
            </p:cNvSpPr>
            <p:nvPr/>
          </p:nvSpPr>
          <p:spPr bwMode="auto">
            <a:xfrm>
              <a:off x="2142" y="1160"/>
              <a:ext cx="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s-ES" sz="2400" i="1"/>
            </a:p>
          </p:txBody>
        </p:sp>
        <p:sp>
          <p:nvSpPr>
            <p:cNvPr id="51239" name="Rectangle 39"/>
            <p:cNvSpPr>
              <a:spLocks noChangeArrowheads="1"/>
            </p:cNvSpPr>
            <p:nvPr/>
          </p:nvSpPr>
          <p:spPr bwMode="auto">
            <a:xfrm>
              <a:off x="2242" y="1229"/>
              <a:ext cx="0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es-ES" sz="2400" i="1"/>
            </a:p>
          </p:txBody>
        </p:sp>
        <p:sp>
          <p:nvSpPr>
            <p:cNvPr id="51240" name="Rectangle 40"/>
            <p:cNvSpPr>
              <a:spLocks noChangeArrowheads="1"/>
            </p:cNvSpPr>
            <p:nvPr/>
          </p:nvSpPr>
          <p:spPr bwMode="auto">
            <a:xfrm>
              <a:off x="2286" y="1160"/>
              <a:ext cx="28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s-ES_tradnl" b="1">
                  <a:latin typeface="Times New Roman" pitchFamily="18" charset="0"/>
                </a:rPr>
                <a:t>NH</a:t>
              </a:r>
              <a:r>
                <a:rPr lang="es-ES_tradnl" b="1" baseline="-25000">
                  <a:latin typeface="Times New Roman" pitchFamily="18" charset="0"/>
                </a:rPr>
                <a:t>2</a:t>
              </a:r>
              <a:endParaRPr lang="es-ES_tradnl" sz="2400" i="1"/>
            </a:p>
          </p:txBody>
        </p:sp>
        <p:sp>
          <p:nvSpPr>
            <p:cNvPr id="51241" name="Rectangle 41"/>
            <p:cNvSpPr>
              <a:spLocks noChangeArrowheads="1"/>
            </p:cNvSpPr>
            <p:nvPr/>
          </p:nvSpPr>
          <p:spPr bwMode="auto">
            <a:xfrm>
              <a:off x="1822" y="2400"/>
              <a:ext cx="50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242" name="Rectangle 42"/>
            <p:cNvSpPr>
              <a:spLocks noChangeArrowheads="1"/>
            </p:cNvSpPr>
            <p:nvPr/>
          </p:nvSpPr>
          <p:spPr bwMode="auto">
            <a:xfrm>
              <a:off x="1880" y="2436"/>
              <a:ext cx="476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s-ES_tradnl" b="1">
                  <a:latin typeface="Times New Roman" pitchFamily="18" charset="0"/>
                </a:rPr>
                <a:t>COOH</a:t>
              </a:r>
              <a:endParaRPr lang="es-ES_tradnl" i="1"/>
            </a:p>
          </p:txBody>
        </p:sp>
        <p:sp>
          <p:nvSpPr>
            <p:cNvPr id="51243" name="Freeform 43"/>
            <p:cNvSpPr>
              <a:spLocks/>
            </p:cNvSpPr>
            <p:nvPr/>
          </p:nvSpPr>
          <p:spPr bwMode="auto">
            <a:xfrm>
              <a:off x="2938" y="1289"/>
              <a:ext cx="294" cy="359"/>
            </a:xfrm>
            <a:custGeom>
              <a:avLst/>
              <a:gdLst/>
              <a:ahLst/>
              <a:cxnLst>
                <a:cxn ang="0">
                  <a:pos x="53" y="159"/>
                </a:cxn>
                <a:cxn ang="0">
                  <a:pos x="41" y="106"/>
                </a:cxn>
                <a:cxn ang="0">
                  <a:pos x="43" y="113"/>
                </a:cxn>
                <a:cxn ang="0">
                  <a:pos x="36" y="69"/>
                </a:cxn>
                <a:cxn ang="0">
                  <a:pos x="37" y="42"/>
                </a:cxn>
                <a:cxn ang="0">
                  <a:pos x="35" y="49"/>
                </a:cxn>
                <a:cxn ang="0">
                  <a:pos x="39" y="36"/>
                </a:cxn>
                <a:cxn ang="0">
                  <a:pos x="36" y="42"/>
                </a:cxn>
                <a:cxn ang="0">
                  <a:pos x="44" y="34"/>
                </a:cxn>
                <a:cxn ang="0">
                  <a:pos x="38" y="38"/>
                </a:cxn>
                <a:cxn ang="0">
                  <a:pos x="50" y="35"/>
                </a:cxn>
                <a:cxn ang="0">
                  <a:pos x="43" y="36"/>
                </a:cxn>
                <a:cxn ang="0">
                  <a:pos x="62" y="38"/>
                </a:cxn>
                <a:cxn ang="0">
                  <a:pos x="55" y="37"/>
                </a:cxn>
                <a:cxn ang="0">
                  <a:pos x="80" y="43"/>
                </a:cxn>
                <a:cxn ang="0">
                  <a:pos x="122" y="60"/>
                </a:cxn>
                <a:cxn ang="0">
                  <a:pos x="179" y="92"/>
                </a:cxn>
                <a:cxn ang="0">
                  <a:pos x="173" y="88"/>
                </a:cxn>
                <a:cxn ang="0">
                  <a:pos x="197" y="108"/>
                </a:cxn>
                <a:cxn ang="0">
                  <a:pos x="214" y="126"/>
                </a:cxn>
                <a:cxn ang="0">
                  <a:pos x="235" y="127"/>
                </a:cxn>
                <a:cxn ang="0">
                  <a:pos x="225" y="147"/>
                </a:cxn>
                <a:cxn ang="0">
                  <a:pos x="235" y="178"/>
                </a:cxn>
                <a:cxn ang="0">
                  <a:pos x="259" y="205"/>
                </a:cxn>
                <a:cxn ang="0">
                  <a:pos x="246" y="241"/>
                </a:cxn>
                <a:cxn ang="0">
                  <a:pos x="251" y="293"/>
                </a:cxn>
                <a:cxn ang="0">
                  <a:pos x="254" y="323"/>
                </a:cxn>
                <a:cxn ang="0">
                  <a:pos x="257" y="346"/>
                </a:cxn>
                <a:cxn ang="0">
                  <a:pos x="259" y="359"/>
                </a:cxn>
                <a:cxn ang="0">
                  <a:pos x="291" y="339"/>
                </a:cxn>
                <a:cxn ang="0">
                  <a:pos x="293" y="346"/>
                </a:cxn>
                <a:cxn ang="0">
                  <a:pos x="290" y="323"/>
                </a:cxn>
                <a:cxn ang="0">
                  <a:pos x="287" y="293"/>
                </a:cxn>
                <a:cxn ang="0">
                  <a:pos x="282" y="241"/>
                </a:cxn>
                <a:cxn ang="0">
                  <a:pos x="275" y="198"/>
                </a:cxn>
                <a:cxn ang="0">
                  <a:pos x="263" y="148"/>
                </a:cxn>
                <a:cxn ang="0">
                  <a:pos x="252" y="120"/>
                </a:cxn>
                <a:cxn ang="0">
                  <a:pos x="243" y="105"/>
                </a:cxn>
                <a:cxn ang="0">
                  <a:pos x="223" y="82"/>
                </a:cxn>
                <a:cxn ang="0">
                  <a:pos x="199" y="62"/>
                </a:cxn>
                <a:cxn ang="0">
                  <a:pos x="165" y="41"/>
                </a:cxn>
                <a:cxn ang="0">
                  <a:pos x="107" y="15"/>
                </a:cxn>
                <a:cxn ang="0">
                  <a:pos x="81" y="6"/>
                </a:cxn>
                <a:cxn ang="0">
                  <a:pos x="62" y="2"/>
                </a:cxn>
                <a:cxn ang="0">
                  <a:pos x="43" y="0"/>
                </a:cxn>
                <a:cxn ang="0">
                  <a:pos x="32" y="2"/>
                </a:cxn>
                <a:cxn ang="0">
                  <a:pos x="18" y="8"/>
                </a:cxn>
                <a:cxn ang="0">
                  <a:pos x="10" y="16"/>
                </a:cxn>
                <a:cxn ang="0">
                  <a:pos x="4" y="28"/>
                </a:cxn>
                <a:cxn ang="0">
                  <a:pos x="1" y="42"/>
                </a:cxn>
                <a:cxn ang="0">
                  <a:pos x="0" y="50"/>
                </a:cxn>
                <a:cxn ang="0">
                  <a:pos x="3" y="90"/>
                </a:cxn>
                <a:cxn ang="0">
                  <a:pos x="8" y="120"/>
                </a:cxn>
                <a:cxn ang="0">
                  <a:pos x="19" y="167"/>
                </a:cxn>
              </a:cxnLst>
              <a:rect l="0" t="0" r="r" b="b"/>
              <a:pathLst>
                <a:path w="294" h="359">
                  <a:moveTo>
                    <a:pt x="19" y="167"/>
                  </a:moveTo>
                  <a:lnTo>
                    <a:pt x="53" y="159"/>
                  </a:lnTo>
                  <a:lnTo>
                    <a:pt x="47" y="131"/>
                  </a:lnTo>
                  <a:lnTo>
                    <a:pt x="41" y="106"/>
                  </a:lnTo>
                  <a:lnTo>
                    <a:pt x="25" y="113"/>
                  </a:lnTo>
                  <a:lnTo>
                    <a:pt x="43" y="113"/>
                  </a:lnTo>
                  <a:lnTo>
                    <a:pt x="39" y="90"/>
                  </a:lnTo>
                  <a:lnTo>
                    <a:pt x="36" y="69"/>
                  </a:lnTo>
                  <a:lnTo>
                    <a:pt x="36" y="50"/>
                  </a:lnTo>
                  <a:lnTo>
                    <a:pt x="37" y="42"/>
                  </a:lnTo>
                  <a:lnTo>
                    <a:pt x="19" y="42"/>
                  </a:lnTo>
                  <a:lnTo>
                    <a:pt x="35" y="49"/>
                  </a:lnTo>
                  <a:lnTo>
                    <a:pt x="37" y="42"/>
                  </a:lnTo>
                  <a:lnTo>
                    <a:pt x="39" y="36"/>
                  </a:lnTo>
                  <a:lnTo>
                    <a:pt x="23" y="29"/>
                  </a:lnTo>
                  <a:lnTo>
                    <a:pt x="36" y="42"/>
                  </a:lnTo>
                  <a:lnTo>
                    <a:pt x="39" y="38"/>
                  </a:lnTo>
                  <a:lnTo>
                    <a:pt x="44" y="34"/>
                  </a:lnTo>
                  <a:lnTo>
                    <a:pt x="31" y="21"/>
                  </a:lnTo>
                  <a:lnTo>
                    <a:pt x="38" y="38"/>
                  </a:lnTo>
                  <a:lnTo>
                    <a:pt x="41" y="36"/>
                  </a:lnTo>
                  <a:lnTo>
                    <a:pt x="50" y="35"/>
                  </a:lnTo>
                  <a:lnTo>
                    <a:pt x="43" y="18"/>
                  </a:lnTo>
                  <a:lnTo>
                    <a:pt x="43" y="36"/>
                  </a:lnTo>
                  <a:lnTo>
                    <a:pt x="52" y="37"/>
                  </a:lnTo>
                  <a:lnTo>
                    <a:pt x="62" y="38"/>
                  </a:lnTo>
                  <a:lnTo>
                    <a:pt x="62" y="20"/>
                  </a:lnTo>
                  <a:lnTo>
                    <a:pt x="55" y="37"/>
                  </a:lnTo>
                  <a:lnTo>
                    <a:pt x="67" y="39"/>
                  </a:lnTo>
                  <a:lnTo>
                    <a:pt x="80" y="43"/>
                  </a:lnTo>
                  <a:lnTo>
                    <a:pt x="93" y="48"/>
                  </a:lnTo>
                  <a:lnTo>
                    <a:pt x="122" y="60"/>
                  </a:lnTo>
                  <a:lnTo>
                    <a:pt x="151" y="74"/>
                  </a:lnTo>
                  <a:lnTo>
                    <a:pt x="179" y="92"/>
                  </a:lnTo>
                  <a:lnTo>
                    <a:pt x="186" y="75"/>
                  </a:lnTo>
                  <a:lnTo>
                    <a:pt x="173" y="88"/>
                  </a:lnTo>
                  <a:lnTo>
                    <a:pt x="185" y="98"/>
                  </a:lnTo>
                  <a:lnTo>
                    <a:pt x="197" y="108"/>
                  </a:lnTo>
                  <a:lnTo>
                    <a:pt x="207" y="118"/>
                  </a:lnTo>
                  <a:lnTo>
                    <a:pt x="214" y="126"/>
                  </a:lnTo>
                  <a:lnTo>
                    <a:pt x="222" y="140"/>
                  </a:lnTo>
                  <a:lnTo>
                    <a:pt x="235" y="127"/>
                  </a:lnTo>
                  <a:lnTo>
                    <a:pt x="219" y="134"/>
                  </a:lnTo>
                  <a:lnTo>
                    <a:pt x="225" y="147"/>
                  </a:lnTo>
                  <a:lnTo>
                    <a:pt x="230" y="162"/>
                  </a:lnTo>
                  <a:lnTo>
                    <a:pt x="235" y="178"/>
                  </a:lnTo>
                  <a:lnTo>
                    <a:pt x="242" y="212"/>
                  </a:lnTo>
                  <a:lnTo>
                    <a:pt x="259" y="205"/>
                  </a:lnTo>
                  <a:lnTo>
                    <a:pt x="241" y="205"/>
                  </a:lnTo>
                  <a:lnTo>
                    <a:pt x="246" y="241"/>
                  </a:lnTo>
                  <a:lnTo>
                    <a:pt x="250" y="276"/>
                  </a:lnTo>
                  <a:lnTo>
                    <a:pt x="251" y="293"/>
                  </a:lnTo>
                  <a:lnTo>
                    <a:pt x="253" y="309"/>
                  </a:lnTo>
                  <a:lnTo>
                    <a:pt x="254" y="323"/>
                  </a:lnTo>
                  <a:lnTo>
                    <a:pt x="255" y="336"/>
                  </a:lnTo>
                  <a:lnTo>
                    <a:pt x="257" y="346"/>
                  </a:lnTo>
                  <a:lnTo>
                    <a:pt x="258" y="353"/>
                  </a:lnTo>
                  <a:lnTo>
                    <a:pt x="259" y="359"/>
                  </a:lnTo>
                  <a:lnTo>
                    <a:pt x="294" y="352"/>
                  </a:lnTo>
                  <a:lnTo>
                    <a:pt x="291" y="339"/>
                  </a:lnTo>
                  <a:lnTo>
                    <a:pt x="275" y="346"/>
                  </a:lnTo>
                  <a:lnTo>
                    <a:pt x="293" y="346"/>
                  </a:lnTo>
                  <a:lnTo>
                    <a:pt x="291" y="336"/>
                  </a:lnTo>
                  <a:lnTo>
                    <a:pt x="290" y="323"/>
                  </a:lnTo>
                  <a:lnTo>
                    <a:pt x="289" y="309"/>
                  </a:lnTo>
                  <a:lnTo>
                    <a:pt x="287" y="293"/>
                  </a:lnTo>
                  <a:lnTo>
                    <a:pt x="286" y="276"/>
                  </a:lnTo>
                  <a:lnTo>
                    <a:pt x="282" y="241"/>
                  </a:lnTo>
                  <a:lnTo>
                    <a:pt x="277" y="205"/>
                  </a:lnTo>
                  <a:lnTo>
                    <a:pt x="275" y="198"/>
                  </a:lnTo>
                  <a:lnTo>
                    <a:pt x="268" y="164"/>
                  </a:lnTo>
                  <a:lnTo>
                    <a:pt x="263" y="148"/>
                  </a:lnTo>
                  <a:lnTo>
                    <a:pt x="258" y="133"/>
                  </a:lnTo>
                  <a:lnTo>
                    <a:pt x="252" y="120"/>
                  </a:lnTo>
                  <a:lnTo>
                    <a:pt x="248" y="114"/>
                  </a:lnTo>
                  <a:lnTo>
                    <a:pt x="243" y="105"/>
                  </a:lnTo>
                  <a:lnTo>
                    <a:pt x="233" y="92"/>
                  </a:lnTo>
                  <a:lnTo>
                    <a:pt x="223" y="82"/>
                  </a:lnTo>
                  <a:lnTo>
                    <a:pt x="211" y="72"/>
                  </a:lnTo>
                  <a:lnTo>
                    <a:pt x="199" y="62"/>
                  </a:lnTo>
                  <a:lnTo>
                    <a:pt x="193" y="59"/>
                  </a:lnTo>
                  <a:lnTo>
                    <a:pt x="165" y="41"/>
                  </a:lnTo>
                  <a:lnTo>
                    <a:pt x="136" y="27"/>
                  </a:lnTo>
                  <a:lnTo>
                    <a:pt x="107" y="15"/>
                  </a:lnTo>
                  <a:lnTo>
                    <a:pt x="94" y="10"/>
                  </a:lnTo>
                  <a:lnTo>
                    <a:pt x="81" y="6"/>
                  </a:lnTo>
                  <a:lnTo>
                    <a:pt x="69" y="4"/>
                  </a:lnTo>
                  <a:lnTo>
                    <a:pt x="62" y="2"/>
                  </a:lnTo>
                  <a:lnTo>
                    <a:pt x="52" y="1"/>
                  </a:lnTo>
                  <a:lnTo>
                    <a:pt x="43" y="0"/>
                  </a:lnTo>
                  <a:lnTo>
                    <a:pt x="36" y="2"/>
                  </a:lnTo>
                  <a:lnTo>
                    <a:pt x="32" y="2"/>
                  </a:lnTo>
                  <a:lnTo>
                    <a:pt x="24" y="5"/>
                  </a:lnTo>
                  <a:lnTo>
                    <a:pt x="18" y="8"/>
                  </a:lnTo>
                  <a:lnTo>
                    <a:pt x="13" y="12"/>
                  </a:lnTo>
                  <a:lnTo>
                    <a:pt x="10" y="16"/>
                  </a:lnTo>
                  <a:lnTo>
                    <a:pt x="6" y="22"/>
                  </a:lnTo>
                  <a:lnTo>
                    <a:pt x="4" y="28"/>
                  </a:lnTo>
                  <a:lnTo>
                    <a:pt x="2" y="35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0" y="50"/>
                  </a:lnTo>
                  <a:lnTo>
                    <a:pt x="0" y="69"/>
                  </a:lnTo>
                  <a:lnTo>
                    <a:pt x="3" y="90"/>
                  </a:lnTo>
                  <a:lnTo>
                    <a:pt x="7" y="113"/>
                  </a:lnTo>
                  <a:lnTo>
                    <a:pt x="8" y="120"/>
                  </a:lnTo>
                  <a:lnTo>
                    <a:pt x="14" y="145"/>
                  </a:lnTo>
                  <a:lnTo>
                    <a:pt x="19" y="1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244" name="Freeform 44"/>
            <p:cNvSpPr>
              <a:spLocks/>
            </p:cNvSpPr>
            <p:nvPr/>
          </p:nvSpPr>
          <p:spPr bwMode="auto">
            <a:xfrm>
              <a:off x="3339" y="1626"/>
              <a:ext cx="142" cy="408"/>
            </a:xfrm>
            <a:custGeom>
              <a:avLst/>
              <a:gdLst/>
              <a:ahLst/>
              <a:cxnLst>
                <a:cxn ang="0">
                  <a:pos x="133" y="164"/>
                </a:cxn>
                <a:cxn ang="0">
                  <a:pos x="139" y="109"/>
                </a:cxn>
                <a:cxn ang="0">
                  <a:pos x="142" y="63"/>
                </a:cxn>
                <a:cxn ang="0">
                  <a:pos x="142" y="45"/>
                </a:cxn>
                <a:cxn ang="0">
                  <a:pos x="141" y="30"/>
                </a:cxn>
                <a:cxn ang="0">
                  <a:pos x="138" y="18"/>
                </a:cxn>
                <a:cxn ang="0">
                  <a:pos x="133" y="8"/>
                </a:cxn>
                <a:cxn ang="0">
                  <a:pos x="125" y="2"/>
                </a:cxn>
                <a:cxn ang="0">
                  <a:pos x="115" y="0"/>
                </a:cxn>
                <a:cxn ang="0">
                  <a:pos x="104" y="2"/>
                </a:cxn>
                <a:cxn ang="0">
                  <a:pos x="94" y="9"/>
                </a:cxn>
                <a:cxn ang="0">
                  <a:pos x="81" y="19"/>
                </a:cxn>
                <a:cxn ang="0">
                  <a:pos x="67" y="34"/>
                </a:cxn>
                <a:cxn ang="0">
                  <a:pos x="51" y="53"/>
                </a:cxn>
                <a:cxn ang="0">
                  <a:pos x="32" y="81"/>
                </a:cxn>
                <a:cxn ang="0">
                  <a:pos x="13" y="118"/>
                </a:cxn>
                <a:cxn ang="0">
                  <a:pos x="5" y="143"/>
                </a:cxn>
                <a:cxn ang="0">
                  <a:pos x="2" y="160"/>
                </a:cxn>
                <a:cxn ang="0">
                  <a:pos x="1" y="214"/>
                </a:cxn>
                <a:cxn ang="0">
                  <a:pos x="7" y="250"/>
                </a:cxn>
                <a:cxn ang="0">
                  <a:pos x="21" y="311"/>
                </a:cxn>
                <a:cxn ang="0">
                  <a:pos x="50" y="408"/>
                </a:cxn>
                <a:cxn ang="0">
                  <a:pos x="63" y="329"/>
                </a:cxn>
                <a:cxn ang="0">
                  <a:pos x="46" y="266"/>
                </a:cxn>
                <a:cxn ang="0">
                  <a:pos x="23" y="243"/>
                </a:cxn>
                <a:cxn ang="0">
                  <a:pos x="37" y="214"/>
                </a:cxn>
                <a:cxn ang="0">
                  <a:pos x="37" y="164"/>
                </a:cxn>
                <a:cxn ang="0">
                  <a:pos x="21" y="150"/>
                </a:cxn>
                <a:cxn ang="0">
                  <a:pos x="41" y="144"/>
                </a:cxn>
                <a:cxn ang="0">
                  <a:pos x="52" y="120"/>
                </a:cxn>
                <a:cxn ang="0">
                  <a:pos x="49" y="88"/>
                </a:cxn>
                <a:cxn ang="0">
                  <a:pos x="77" y="79"/>
                </a:cxn>
                <a:cxn ang="0">
                  <a:pos x="93" y="60"/>
                </a:cxn>
                <a:cxn ang="0">
                  <a:pos x="107" y="45"/>
                </a:cxn>
                <a:cxn ang="0">
                  <a:pos x="120" y="35"/>
                </a:cxn>
                <a:cxn ang="0">
                  <a:pos x="114" y="38"/>
                </a:cxn>
                <a:cxn ang="0">
                  <a:pos x="111" y="19"/>
                </a:cxn>
                <a:cxn ang="0">
                  <a:pos x="115" y="36"/>
                </a:cxn>
                <a:cxn ang="0">
                  <a:pos x="111" y="35"/>
                </a:cxn>
                <a:cxn ang="0">
                  <a:pos x="105" y="32"/>
                </a:cxn>
                <a:cxn ang="0">
                  <a:pos x="120" y="21"/>
                </a:cxn>
                <a:cxn ang="0">
                  <a:pos x="105" y="32"/>
                </a:cxn>
                <a:cxn ang="0">
                  <a:pos x="123" y="30"/>
                </a:cxn>
                <a:cxn ang="0">
                  <a:pos x="106" y="37"/>
                </a:cxn>
                <a:cxn ang="0">
                  <a:pos x="106" y="53"/>
                </a:cxn>
                <a:cxn ang="0">
                  <a:pos x="105" y="85"/>
                </a:cxn>
                <a:cxn ang="0">
                  <a:pos x="100" y="135"/>
                </a:cxn>
              </a:cxnLst>
              <a:rect l="0" t="0" r="r" b="b"/>
              <a:pathLst>
                <a:path w="142" h="408">
                  <a:moveTo>
                    <a:pt x="98" y="160"/>
                  </a:moveTo>
                  <a:lnTo>
                    <a:pt x="133" y="164"/>
                  </a:lnTo>
                  <a:lnTo>
                    <a:pt x="136" y="135"/>
                  </a:lnTo>
                  <a:lnTo>
                    <a:pt x="139" y="109"/>
                  </a:lnTo>
                  <a:lnTo>
                    <a:pt x="141" y="85"/>
                  </a:lnTo>
                  <a:lnTo>
                    <a:pt x="142" y="63"/>
                  </a:lnTo>
                  <a:lnTo>
                    <a:pt x="142" y="53"/>
                  </a:lnTo>
                  <a:lnTo>
                    <a:pt x="142" y="45"/>
                  </a:lnTo>
                  <a:lnTo>
                    <a:pt x="142" y="37"/>
                  </a:lnTo>
                  <a:lnTo>
                    <a:pt x="141" y="30"/>
                  </a:lnTo>
                  <a:lnTo>
                    <a:pt x="139" y="23"/>
                  </a:lnTo>
                  <a:lnTo>
                    <a:pt x="138" y="18"/>
                  </a:lnTo>
                  <a:lnTo>
                    <a:pt x="136" y="14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25" y="2"/>
                  </a:lnTo>
                  <a:lnTo>
                    <a:pt x="118" y="1"/>
                  </a:lnTo>
                  <a:lnTo>
                    <a:pt x="115" y="0"/>
                  </a:lnTo>
                  <a:lnTo>
                    <a:pt x="111" y="1"/>
                  </a:lnTo>
                  <a:lnTo>
                    <a:pt x="104" y="2"/>
                  </a:lnTo>
                  <a:lnTo>
                    <a:pt x="100" y="5"/>
                  </a:lnTo>
                  <a:lnTo>
                    <a:pt x="94" y="9"/>
                  </a:lnTo>
                  <a:lnTo>
                    <a:pt x="88" y="13"/>
                  </a:lnTo>
                  <a:lnTo>
                    <a:pt x="81" y="19"/>
                  </a:lnTo>
                  <a:lnTo>
                    <a:pt x="74" y="26"/>
                  </a:lnTo>
                  <a:lnTo>
                    <a:pt x="67" y="34"/>
                  </a:lnTo>
                  <a:lnTo>
                    <a:pt x="59" y="43"/>
                  </a:lnTo>
                  <a:lnTo>
                    <a:pt x="51" y="53"/>
                  </a:lnTo>
                  <a:lnTo>
                    <a:pt x="36" y="75"/>
                  </a:lnTo>
                  <a:lnTo>
                    <a:pt x="32" y="81"/>
                  </a:lnTo>
                  <a:lnTo>
                    <a:pt x="19" y="106"/>
                  </a:lnTo>
                  <a:lnTo>
                    <a:pt x="13" y="118"/>
                  </a:lnTo>
                  <a:lnTo>
                    <a:pt x="8" y="130"/>
                  </a:lnTo>
                  <a:lnTo>
                    <a:pt x="5" y="143"/>
                  </a:lnTo>
                  <a:lnTo>
                    <a:pt x="3" y="150"/>
                  </a:lnTo>
                  <a:lnTo>
                    <a:pt x="2" y="160"/>
                  </a:lnTo>
                  <a:lnTo>
                    <a:pt x="0" y="187"/>
                  </a:lnTo>
                  <a:lnTo>
                    <a:pt x="1" y="214"/>
                  </a:lnTo>
                  <a:lnTo>
                    <a:pt x="5" y="243"/>
                  </a:lnTo>
                  <a:lnTo>
                    <a:pt x="7" y="250"/>
                  </a:lnTo>
                  <a:lnTo>
                    <a:pt x="13" y="280"/>
                  </a:lnTo>
                  <a:lnTo>
                    <a:pt x="21" y="311"/>
                  </a:lnTo>
                  <a:lnTo>
                    <a:pt x="30" y="343"/>
                  </a:lnTo>
                  <a:lnTo>
                    <a:pt x="50" y="408"/>
                  </a:lnTo>
                  <a:lnTo>
                    <a:pt x="84" y="397"/>
                  </a:lnTo>
                  <a:lnTo>
                    <a:pt x="63" y="329"/>
                  </a:lnTo>
                  <a:lnTo>
                    <a:pt x="54" y="297"/>
                  </a:lnTo>
                  <a:lnTo>
                    <a:pt x="46" y="266"/>
                  </a:lnTo>
                  <a:lnTo>
                    <a:pt x="40" y="236"/>
                  </a:lnTo>
                  <a:lnTo>
                    <a:pt x="23" y="243"/>
                  </a:lnTo>
                  <a:lnTo>
                    <a:pt x="41" y="243"/>
                  </a:lnTo>
                  <a:lnTo>
                    <a:pt x="37" y="214"/>
                  </a:lnTo>
                  <a:lnTo>
                    <a:pt x="36" y="187"/>
                  </a:lnTo>
                  <a:lnTo>
                    <a:pt x="37" y="164"/>
                  </a:lnTo>
                  <a:lnTo>
                    <a:pt x="39" y="150"/>
                  </a:lnTo>
                  <a:lnTo>
                    <a:pt x="21" y="150"/>
                  </a:lnTo>
                  <a:lnTo>
                    <a:pt x="38" y="157"/>
                  </a:lnTo>
                  <a:lnTo>
                    <a:pt x="41" y="144"/>
                  </a:lnTo>
                  <a:lnTo>
                    <a:pt x="46" y="132"/>
                  </a:lnTo>
                  <a:lnTo>
                    <a:pt x="52" y="120"/>
                  </a:lnTo>
                  <a:lnTo>
                    <a:pt x="65" y="95"/>
                  </a:lnTo>
                  <a:lnTo>
                    <a:pt x="49" y="88"/>
                  </a:lnTo>
                  <a:lnTo>
                    <a:pt x="62" y="101"/>
                  </a:lnTo>
                  <a:lnTo>
                    <a:pt x="77" y="79"/>
                  </a:lnTo>
                  <a:lnTo>
                    <a:pt x="85" y="69"/>
                  </a:lnTo>
                  <a:lnTo>
                    <a:pt x="93" y="60"/>
                  </a:lnTo>
                  <a:lnTo>
                    <a:pt x="100" y="52"/>
                  </a:lnTo>
                  <a:lnTo>
                    <a:pt x="107" y="45"/>
                  </a:lnTo>
                  <a:lnTo>
                    <a:pt x="114" y="39"/>
                  </a:lnTo>
                  <a:lnTo>
                    <a:pt x="120" y="35"/>
                  </a:lnTo>
                  <a:lnTo>
                    <a:pt x="107" y="22"/>
                  </a:lnTo>
                  <a:lnTo>
                    <a:pt x="114" y="38"/>
                  </a:lnTo>
                  <a:lnTo>
                    <a:pt x="118" y="35"/>
                  </a:lnTo>
                  <a:lnTo>
                    <a:pt x="111" y="19"/>
                  </a:lnTo>
                  <a:lnTo>
                    <a:pt x="111" y="37"/>
                  </a:lnTo>
                  <a:lnTo>
                    <a:pt x="115" y="36"/>
                  </a:lnTo>
                  <a:lnTo>
                    <a:pt x="118" y="37"/>
                  </a:lnTo>
                  <a:lnTo>
                    <a:pt x="111" y="35"/>
                  </a:lnTo>
                  <a:lnTo>
                    <a:pt x="118" y="19"/>
                  </a:lnTo>
                  <a:lnTo>
                    <a:pt x="105" y="32"/>
                  </a:lnTo>
                  <a:lnTo>
                    <a:pt x="107" y="34"/>
                  </a:lnTo>
                  <a:lnTo>
                    <a:pt x="120" y="21"/>
                  </a:lnTo>
                  <a:lnTo>
                    <a:pt x="103" y="28"/>
                  </a:lnTo>
                  <a:lnTo>
                    <a:pt x="105" y="32"/>
                  </a:lnTo>
                  <a:lnTo>
                    <a:pt x="106" y="37"/>
                  </a:lnTo>
                  <a:lnTo>
                    <a:pt x="123" y="30"/>
                  </a:lnTo>
                  <a:lnTo>
                    <a:pt x="105" y="30"/>
                  </a:lnTo>
                  <a:lnTo>
                    <a:pt x="106" y="37"/>
                  </a:lnTo>
                  <a:lnTo>
                    <a:pt x="106" y="45"/>
                  </a:lnTo>
                  <a:lnTo>
                    <a:pt x="106" y="53"/>
                  </a:lnTo>
                  <a:lnTo>
                    <a:pt x="106" y="63"/>
                  </a:lnTo>
                  <a:lnTo>
                    <a:pt x="105" y="85"/>
                  </a:lnTo>
                  <a:lnTo>
                    <a:pt x="103" y="109"/>
                  </a:lnTo>
                  <a:lnTo>
                    <a:pt x="100" y="135"/>
                  </a:lnTo>
                  <a:lnTo>
                    <a:pt x="98" y="16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245" name="Freeform 45"/>
            <p:cNvSpPr>
              <a:spLocks/>
            </p:cNvSpPr>
            <p:nvPr/>
          </p:nvSpPr>
          <p:spPr bwMode="auto">
            <a:xfrm>
              <a:off x="2621" y="1720"/>
              <a:ext cx="322" cy="514"/>
            </a:xfrm>
            <a:custGeom>
              <a:avLst/>
              <a:gdLst/>
              <a:ahLst/>
              <a:cxnLst>
                <a:cxn ang="0">
                  <a:pos x="322" y="502"/>
                </a:cxn>
                <a:cxn ang="0">
                  <a:pos x="268" y="342"/>
                </a:cxn>
                <a:cxn ang="0">
                  <a:pos x="242" y="267"/>
                </a:cxn>
                <a:cxn ang="0">
                  <a:pos x="217" y="198"/>
                </a:cxn>
                <a:cxn ang="0">
                  <a:pos x="192" y="137"/>
                </a:cxn>
                <a:cxn ang="0">
                  <a:pos x="170" y="86"/>
                </a:cxn>
                <a:cxn ang="0">
                  <a:pos x="149" y="47"/>
                </a:cxn>
                <a:cxn ang="0">
                  <a:pos x="135" y="26"/>
                </a:cxn>
                <a:cxn ang="0">
                  <a:pos x="117" y="8"/>
                </a:cxn>
                <a:cxn ang="0">
                  <a:pos x="103" y="1"/>
                </a:cxn>
                <a:cxn ang="0">
                  <a:pos x="88" y="0"/>
                </a:cxn>
                <a:cxn ang="0">
                  <a:pos x="74" y="4"/>
                </a:cxn>
                <a:cxn ang="0">
                  <a:pos x="61" y="14"/>
                </a:cxn>
                <a:cxn ang="0">
                  <a:pos x="51" y="29"/>
                </a:cxn>
                <a:cxn ang="0">
                  <a:pos x="40" y="54"/>
                </a:cxn>
                <a:cxn ang="0">
                  <a:pos x="29" y="87"/>
                </a:cxn>
                <a:cxn ang="0">
                  <a:pos x="19" y="126"/>
                </a:cxn>
                <a:cxn ang="0">
                  <a:pos x="8" y="175"/>
                </a:cxn>
                <a:cxn ang="0">
                  <a:pos x="35" y="224"/>
                </a:cxn>
                <a:cxn ang="0">
                  <a:pos x="26" y="175"/>
                </a:cxn>
                <a:cxn ang="0">
                  <a:pos x="52" y="140"/>
                </a:cxn>
                <a:cxn ang="0">
                  <a:pos x="62" y="101"/>
                </a:cxn>
                <a:cxn ang="0">
                  <a:pos x="73" y="68"/>
                </a:cxn>
                <a:cxn ang="0">
                  <a:pos x="84" y="43"/>
                </a:cxn>
                <a:cxn ang="0">
                  <a:pos x="81" y="49"/>
                </a:cxn>
                <a:cxn ang="0">
                  <a:pos x="94" y="34"/>
                </a:cxn>
                <a:cxn ang="0">
                  <a:pos x="88" y="37"/>
                </a:cxn>
                <a:cxn ang="0">
                  <a:pos x="88" y="18"/>
                </a:cxn>
                <a:cxn ang="0">
                  <a:pos x="96" y="36"/>
                </a:cxn>
                <a:cxn ang="0">
                  <a:pos x="89" y="34"/>
                </a:cxn>
                <a:cxn ang="0">
                  <a:pos x="104" y="21"/>
                </a:cxn>
                <a:cxn ang="0">
                  <a:pos x="101" y="41"/>
                </a:cxn>
                <a:cxn ang="0">
                  <a:pos x="122" y="39"/>
                </a:cxn>
                <a:cxn ang="0">
                  <a:pos x="116" y="61"/>
                </a:cxn>
                <a:cxn ang="0">
                  <a:pos x="137" y="100"/>
                </a:cxn>
                <a:cxn ang="0">
                  <a:pos x="159" y="151"/>
                </a:cxn>
                <a:cxn ang="0">
                  <a:pos x="184" y="212"/>
                </a:cxn>
                <a:cxn ang="0">
                  <a:pos x="209" y="281"/>
                </a:cxn>
                <a:cxn ang="0">
                  <a:pos x="235" y="356"/>
                </a:cxn>
                <a:cxn ang="0">
                  <a:pos x="288" y="514"/>
                </a:cxn>
              </a:cxnLst>
              <a:rect l="0" t="0" r="r" b="b"/>
              <a:pathLst>
                <a:path w="322" h="514">
                  <a:moveTo>
                    <a:pt x="288" y="514"/>
                  </a:moveTo>
                  <a:lnTo>
                    <a:pt x="322" y="502"/>
                  </a:lnTo>
                  <a:lnTo>
                    <a:pt x="295" y="420"/>
                  </a:lnTo>
                  <a:lnTo>
                    <a:pt x="268" y="342"/>
                  </a:lnTo>
                  <a:lnTo>
                    <a:pt x="255" y="304"/>
                  </a:lnTo>
                  <a:lnTo>
                    <a:pt x="242" y="267"/>
                  </a:lnTo>
                  <a:lnTo>
                    <a:pt x="229" y="232"/>
                  </a:lnTo>
                  <a:lnTo>
                    <a:pt x="217" y="198"/>
                  </a:lnTo>
                  <a:lnTo>
                    <a:pt x="204" y="166"/>
                  </a:lnTo>
                  <a:lnTo>
                    <a:pt x="192" y="137"/>
                  </a:lnTo>
                  <a:lnTo>
                    <a:pt x="181" y="110"/>
                  </a:lnTo>
                  <a:lnTo>
                    <a:pt x="170" y="86"/>
                  </a:lnTo>
                  <a:lnTo>
                    <a:pt x="159" y="65"/>
                  </a:lnTo>
                  <a:lnTo>
                    <a:pt x="149" y="47"/>
                  </a:lnTo>
                  <a:lnTo>
                    <a:pt x="139" y="32"/>
                  </a:lnTo>
                  <a:lnTo>
                    <a:pt x="135" y="26"/>
                  </a:lnTo>
                  <a:lnTo>
                    <a:pt x="126" y="15"/>
                  </a:lnTo>
                  <a:lnTo>
                    <a:pt x="117" y="8"/>
                  </a:lnTo>
                  <a:lnTo>
                    <a:pt x="111" y="4"/>
                  </a:lnTo>
                  <a:lnTo>
                    <a:pt x="103" y="1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1" y="1"/>
                  </a:lnTo>
                  <a:lnTo>
                    <a:pt x="74" y="4"/>
                  </a:lnTo>
                  <a:lnTo>
                    <a:pt x="68" y="8"/>
                  </a:lnTo>
                  <a:lnTo>
                    <a:pt x="61" y="14"/>
                  </a:lnTo>
                  <a:lnTo>
                    <a:pt x="55" y="23"/>
                  </a:lnTo>
                  <a:lnTo>
                    <a:pt x="51" y="29"/>
                  </a:lnTo>
                  <a:lnTo>
                    <a:pt x="45" y="40"/>
                  </a:lnTo>
                  <a:lnTo>
                    <a:pt x="40" y="54"/>
                  </a:lnTo>
                  <a:lnTo>
                    <a:pt x="34" y="70"/>
                  </a:lnTo>
                  <a:lnTo>
                    <a:pt x="29" y="87"/>
                  </a:lnTo>
                  <a:lnTo>
                    <a:pt x="24" y="106"/>
                  </a:lnTo>
                  <a:lnTo>
                    <a:pt x="19" y="126"/>
                  </a:lnTo>
                  <a:lnTo>
                    <a:pt x="10" y="168"/>
                  </a:lnTo>
                  <a:lnTo>
                    <a:pt x="8" y="175"/>
                  </a:lnTo>
                  <a:lnTo>
                    <a:pt x="0" y="217"/>
                  </a:lnTo>
                  <a:lnTo>
                    <a:pt x="35" y="224"/>
                  </a:lnTo>
                  <a:lnTo>
                    <a:pt x="44" y="175"/>
                  </a:lnTo>
                  <a:lnTo>
                    <a:pt x="26" y="175"/>
                  </a:lnTo>
                  <a:lnTo>
                    <a:pt x="43" y="182"/>
                  </a:lnTo>
                  <a:lnTo>
                    <a:pt x="52" y="140"/>
                  </a:lnTo>
                  <a:lnTo>
                    <a:pt x="57" y="120"/>
                  </a:lnTo>
                  <a:lnTo>
                    <a:pt x="62" y="101"/>
                  </a:lnTo>
                  <a:lnTo>
                    <a:pt x="67" y="84"/>
                  </a:lnTo>
                  <a:lnTo>
                    <a:pt x="73" y="68"/>
                  </a:lnTo>
                  <a:lnTo>
                    <a:pt x="78" y="54"/>
                  </a:lnTo>
                  <a:lnTo>
                    <a:pt x="84" y="43"/>
                  </a:lnTo>
                  <a:lnTo>
                    <a:pt x="68" y="36"/>
                  </a:lnTo>
                  <a:lnTo>
                    <a:pt x="81" y="49"/>
                  </a:lnTo>
                  <a:lnTo>
                    <a:pt x="87" y="40"/>
                  </a:lnTo>
                  <a:lnTo>
                    <a:pt x="94" y="34"/>
                  </a:lnTo>
                  <a:lnTo>
                    <a:pt x="81" y="21"/>
                  </a:lnTo>
                  <a:lnTo>
                    <a:pt x="88" y="37"/>
                  </a:lnTo>
                  <a:lnTo>
                    <a:pt x="95" y="34"/>
                  </a:lnTo>
                  <a:lnTo>
                    <a:pt x="88" y="18"/>
                  </a:lnTo>
                  <a:lnTo>
                    <a:pt x="88" y="36"/>
                  </a:lnTo>
                  <a:lnTo>
                    <a:pt x="96" y="36"/>
                  </a:lnTo>
                  <a:lnTo>
                    <a:pt x="96" y="18"/>
                  </a:lnTo>
                  <a:lnTo>
                    <a:pt x="89" y="34"/>
                  </a:lnTo>
                  <a:lnTo>
                    <a:pt x="97" y="37"/>
                  </a:lnTo>
                  <a:lnTo>
                    <a:pt x="104" y="21"/>
                  </a:lnTo>
                  <a:lnTo>
                    <a:pt x="91" y="34"/>
                  </a:lnTo>
                  <a:lnTo>
                    <a:pt x="101" y="41"/>
                  </a:lnTo>
                  <a:lnTo>
                    <a:pt x="109" y="52"/>
                  </a:lnTo>
                  <a:lnTo>
                    <a:pt x="122" y="39"/>
                  </a:lnTo>
                  <a:lnTo>
                    <a:pt x="106" y="46"/>
                  </a:lnTo>
                  <a:lnTo>
                    <a:pt x="116" y="61"/>
                  </a:lnTo>
                  <a:lnTo>
                    <a:pt x="126" y="79"/>
                  </a:lnTo>
                  <a:lnTo>
                    <a:pt x="137" y="100"/>
                  </a:lnTo>
                  <a:lnTo>
                    <a:pt x="148" y="124"/>
                  </a:lnTo>
                  <a:lnTo>
                    <a:pt x="159" y="151"/>
                  </a:lnTo>
                  <a:lnTo>
                    <a:pt x="171" y="180"/>
                  </a:lnTo>
                  <a:lnTo>
                    <a:pt x="184" y="212"/>
                  </a:lnTo>
                  <a:lnTo>
                    <a:pt x="196" y="246"/>
                  </a:lnTo>
                  <a:lnTo>
                    <a:pt x="209" y="281"/>
                  </a:lnTo>
                  <a:lnTo>
                    <a:pt x="222" y="318"/>
                  </a:lnTo>
                  <a:lnTo>
                    <a:pt x="235" y="356"/>
                  </a:lnTo>
                  <a:lnTo>
                    <a:pt x="262" y="434"/>
                  </a:lnTo>
                  <a:lnTo>
                    <a:pt x="288" y="51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246" name="Rectangle 46"/>
            <p:cNvSpPr>
              <a:spLocks noChangeArrowheads="1"/>
            </p:cNvSpPr>
            <p:nvPr/>
          </p:nvSpPr>
          <p:spPr bwMode="auto">
            <a:xfrm>
              <a:off x="2584" y="866"/>
              <a:ext cx="117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247" name="Rectangle 47"/>
            <p:cNvSpPr>
              <a:spLocks noChangeArrowheads="1"/>
            </p:cNvSpPr>
            <p:nvPr/>
          </p:nvSpPr>
          <p:spPr bwMode="auto">
            <a:xfrm>
              <a:off x="2642" y="901"/>
              <a:ext cx="39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s-ES_tradnl" sz="1600" b="1"/>
                <a:t> </a:t>
              </a:r>
              <a:endParaRPr lang="es-ES_tradnl" sz="2400" i="1"/>
            </a:p>
          </p:txBody>
        </p:sp>
        <p:sp>
          <p:nvSpPr>
            <p:cNvPr id="51248" name="Rectangle 48"/>
            <p:cNvSpPr>
              <a:spLocks noChangeArrowheads="1"/>
            </p:cNvSpPr>
            <p:nvPr/>
          </p:nvSpPr>
          <p:spPr bwMode="auto">
            <a:xfrm>
              <a:off x="2983" y="901"/>
              <a:ext cx="988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s-ES_tradnl" sz="2000" b="1"/>
                <a:t>Extracelular</a:t>
              </a:r>
              <a:endParaRPr lang="es-ES_tradnl" sz="2000" i="1"/>
            </a:p>
          </p:txBody>
        </p:sp>
        <p:sp>
          <p:nvSpPr>
            <p:cNvPr id="51249" name="Rectangle 49"/>
            <p:cNvSpPr>
              <a:spLocks noChangeArrowheads="1"/>
            </p:cNvSpPr>
            <p:nvPr/>
          </p:nvSpPr>
          <p:spPr bwMode="auto">
            <a:xfrm>
              <a:off x="2593" y="3256"/>
              <a:ext cx="114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250" name="Rectangle 50"/>
            <p:cNvSpPr>
              <a:spLocks noChangeArrowheads="1"/>
            </p:cNvSpPr>
            <p:nvPr/>
          </p:nvSpPr>
          <p:spPr bwMode="auto">
            <a:xfrm>
              <a:off x="2651" y="3291"/>
              <a:ext cx="39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s-ES_tradnl" sz="1600" b="1"/>
                <a:t> </a:t>
              </a:r>
              <a:endParaRPr lang="es-ES_tradnl" sz="2400" i="1"/>
            </a:p>
          </p:txBody>
        </p:sp>
        <p:sp>
          <p:nvSpPr>
            <p:cNvPr id="51251" name="Rectangle 51"/>
            <p:cNvSpPr>
              <a:spLocks noChangeArrowheads="1"/>
            </p:cNvSpPr>
            <p:nvPr/>
          </p:nvSpPr>
          <p:spPr bwMode="auto">
            <a:xfrm>
              <a:off x="2992" y="3291"/>
              <a:ext cx="929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s-ES_tradnl" sz="2000" b="1"/>
                <a:t>Intracelular</a:t>
              </a:r>
              <a:endParaRPr lang="es-ES_tradnl" sz="2000" i="1"/>
            </a:p>
          </p:txBody>
        </p:sp>
      </p:grpSp>
      <p:grpSp>
        <p:nvGrpSpPr>
          <p:cNvPr id="51252" name="Group 52"/>
          <p:cNvGrpSpPr>
            <a:grpSpLocks/>
          </p:cNvGrpSpPr>
          <p:nvPr/>
        </p:nvGrpSpPr>
        <p:grpSpPr bwMode="auto">
          <a:xfrm>
            <a:off x="3768725" y="3605213"/>
            <a:ext cx="527050" cy="427037"/>
            <a:chOff x="2915" y="1875"/>
            <a:chExt cx="358" cy="258"/>
          </a:xfrm>
        </p:grpSpPr>
        <p:grpSp>
          <p:nvGrpSpPr>
            <p:cNvPr id="51253" name="Group 53"/>
            <p:cNvGrpSpPr>
              <a:grpSpLocks/>
            </p:cNvGrpSpPr>
            <p:nvPr/>
          </p:nvGrpSpPr>
          <p:grpSpPr bwMode="auto">
            <a:xfrm>
              <a:off x="2915" y="1875"/>
              <a:ext cx="358" cy="258"/>
              <a:chOff x="2915" y="1875"/>
              <a:chExt cx="358" cy="258"/>
            </a:xfrm>
          </p:grpSpPr>
          <p:sp>
            <p:nvSpPr>
              <p:cNvPr id="51254" name="Freeform 54"/>
              <p:cNvSpPr>
                <a:spLocks/>
              </p:cNvSpPr>
              <p:nvPr/>
            </p:nvSpPr>
            <p:spPr bwMode="auto">
              <a:xfrm>
                <a:off x="2926" y="1884"/>
                <a:ext cx="336" cy="240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0" y="120"/>
                  </a:cxn>
                  <a:cxn ang="0">
                    <a:pos x="84" y="240"/>
                  </a:cxn>
                  <a:cxn ang="0">
                    <a:pos x="252" y="240"/>
                  </a:cxn>
                  <a:cxn ang="0">
                    <a:pos x="336" y="120"/>
                  </a:cxn>
                  <a:cxn ang="0">
                    <a:pos x="252" y="0"/>
                  </a:cxn>
                  <a:cxn ang="0">
                    <a:pos x="84" y="0"/>
                  </a:cxn>
                </a:cxnLst>
                <a:rect l="0" t="0" r="r" b="b"/>
                <a:pathLst>
                  <a:path w="336" h="240">
                    <a:moveTo>
                      <a:pt x="84" y="0"/>
                    </a:moveTo>
                    <a:lnTo>
                      <a:pt x="0" y="120"/>
                    </a:lnTo>
                    <a:lnTo>
                      <a:pt x="84" y="240"/>
                    </a:lnTo>
                    <a:lnTo>
                      <a:pt x="252" y="240"/>
                    </a:lnTo>
                    <a:lnTo>
                      <a:pt x="336" y="120"/>
                    </a:lnTo>
                    <a:lnTo>
                      <a:pt x="252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255" name="Freeform 55"/>
              <p:cNvSpPr>
                <a:spLocks noEditPoints="1"/>
              </p:cNvSpPr>
              <p:nvPr/>
            </p:nvSpPr>
            <p:spPr bwMode="auto">
              <a:xfrm>
                <a:off x="2915" y="1875"/>
                <a:ext cx="358" cy="258"/>
              </a:xfrm>
              <a:custGeom>
                <a:avLst/>
                <a:gdLst/>
                <a:ahLst/>
                <a:cxnLst>
                  <a:cxn ang="0">
                    <a:pos x="4" y="124"/>
                  </a:cxn>
                  <a:cxn ang="0">
                    <a:pos x="0" y="129"/>
                  </a:cxn>
                  <a:cxn ang="0">
                    <a:pos x="4" y="134"/>
                  </a:cxn>
                  <a:cxn ang="0">
                    <a:pos x="88" y="254"/>
                  </a:cxn>
                  <a:cxn ang="0">
                    <a:pos x="90" y="258"/>
                  </a:cxn>
                  <a:cxn ang="0">
                    <a:pos x="95" y="258"/>
                  </a:cxn>
                  <a:cxn ang="0">
                    <a:pos x="263" y="258"/>
                  </a:cxn>
                  <a:cxn ang="0">
                    <a:pos x="267" y="258"/>
                  </a:cxn>
                  <a:cxn ang="0">
                    <a:pos x="270" y="254"/>
                  </a:cxn>
                  <a:cxn ang="0">
                    <a:pos x="354" y="134"/>
                  </a:cxn>
                  <a:cxn ang="0">
                    <a:pos x="358" y="129"/>
                  </a:cxn>
                  <a:cxn ang="0">
                    <a:pos x="355" y="124"/>
                  </a:cxn>
                  <a:cxn ang="0">
                    <a:pos x="271" y="4"/>
                  </a:cxn>
                  <a:cxn ang="0">
                    <a:pos x="268" y="0"/>
                  </a:cxn>
                  <a:cxn ang="0">
                    <a:pos x="263" y="0"/>
                  </a:cxn>
                  <a:cxn ang="0">
                    <a:pos x="95" y="0"/>
                  </a:cxn>
                  <a:cxn ang="0">
                    <a:pos x="91" y="0"/>
                  </a:cxn>
                  <a:cxn ang="0">
                    <a:pos x="88" y="4"/>
                  </a:cxn>
                  <a:cxn ang="0">
                    <a:pos x="4" y="124"/>
                  </a:cxn>
                  <a:cxn ang="0">
                    <a:pos x="102" y="14"/>
                  </a:cxn>
                  <a:cxn ang="0">
                    <a:pos x="95" y="9"/>
                  </a:cxn>
                  <a:cxn ang="0">
                    <a:pos x="95" y="18"/>
                  </a:cxn>
                  <a:cxn ang="0">
                    <a:pos x="263" y="18"/>
                  </a:cxn>
                  <a:cxn ang="0">
                    <a:pos x="263" y="9"/>
                  </a:cxn>
                  <a:cxn ang="0">
                    <a:pos x="256" y="14"/>
                  </a:cxn>
                  <a:cxn ang="0">
                    <a:pos x="340" y="134"/>
                  </a:cxn>
                  <a:cxn ang="0">
                    <a:pos x="347" y="129"/>
                  </a:cxn>
                  <a:cxn ang="0">
                    <a:pos x="340" y="124"/>
                  </a:cxn>
                  <a:cxn ang="0">
                    <a:pos x="256" y="244"/>
                  </a:cxn>
                  <a:cxn ang="0">
                    <a:pos x="263" y="249"/>
                  </a:cxn>
                  <a:cxn ang="0">
                    <a:pos x="263" y="240"/>
                  </a:cxn>
                  <a:cxn ang="0">
                    <a:pos x="95" y="240"/>
                  </a:cxn>
                  <a:cxn ang="0">
                    <a:pos x="95" y="249"/>
                  </a:cxn>
                  <a:cxn ang="0">
                    <a:pos x="103" y="244"/>
                  </a:cxn>
                  <a:cxn ang="0">
                    <a:pos x="19" y="124"/>
                  </a:cxn>
                  <a:cxn ang="0">
                    <a:pos x="11" y="129"/>
                  </a:cxn>
                  <a:cxn ang="0">
                    <a:pos x="18" y="134"/>
                  </a:cxn>
                  <a:cxn ang="0">
                    <a:pos x="102" y="14"/>
                  </a:cxn>
                </a:cxnLst>
                <a:rect l="0" t="0" r="r" b="b"/>
                <a:pathLst>
                  <a:path w="358" h="258">
                    <a:moveTo>
                      <a:pt x="4" y="124"/>
                    </a:moveTo>
                    <a:lnTo>
                      <a:pt x="0" y="129"/>
                    </a:lnTo>
                    <a:lnTo>
                      <a:pt x="4" y="134"/>
                    </a:lnTo>
                    <a:lnTo>
                      <a:pt x="88" y="254"/>
                    </a:lnTo>
                    <a:lnTo>
                      <a:pt x="90" y="258"/>
                    </a:lnTo>
                    <a:lnTo>
                      <a:pt x="95" y="258"/>
                    </a:lnTo>
                    <a:lnTo>
                      <a:pt x="263" y="258"/>
                    </a:lnTo>
                    <a:lnTo>
                      <a:pt x="267" y="258"/>
                    </a:lnTo>
                    <a:lnTo>
                      <a:pt x="270" y="254"/>
                    </a:lnTo>
                    <a:lnTo>
                      <a:pt x="354" y="134"/>
                    </a:lnTo>
                    <a:lnTo>
                      <a:pt x="358" y="129"/>
                    </a:lnTo>
                    <a:lnTo>
                      <a:pt x="355" y="124"/>
                    </a:lnTo>
                    <a:lnTo>
                      <a:pt x="271" y="4"/>
                    </a:lnTo>
                    <a:lnTo>
                      <a:pt x="268" y="0"/>
                    </a:lnTo>
                    <a:lnTo>
                      <a:pt x="263" y="0"/>
                    </a:lnTo>
                    <a:lnTo>
                      <a:pt x="95" y="0"/>
                    </a:lnTo>
                    <a:lnTo>
                      <a:pt x="91" y="0"/>
                    </a:lnTo>
                    <a:lnTo>
                      <a:pt x="88" y="4"/>
                    </a:lnTo>
                    <a:lnTo>
                      <a:pt x="4" y="124"/>
                    </a:lnTo>
                    <a:close/>
                    <a:moveTo>
                      <a:pt x="102" y="14"/>
                    </a:moveTo>
                    <a:lnTo>
                      <a:pt x="95" y="9"/>
                    </a:lnTo>
                    <a:lnTo>
                      <a:pt x="95" y="18"/>
                    </a:lnTo>
                    <a:lnTo>
                      <a:pt x="263" y="18"/>
                    </a:lnTo>
                    <a:lnTo>
                      <a:pt x="263" y="9"/>
                    </a:lnTo>
                    <a:lnTo>
                      <a:pt x="256" y="14"/>
                    </a:lnTo>
                    <a:lnTo>
                      <a:pt x="340" y="134"/>
                    </a:lnTo>
                    <a:lnTo>
                      <a:pt x="347" y="129"/>
                    </a:lnTo>
                    <a:lnTo>
                      <a:pt x="340" y="124"/>
                    </a:lnTo>
                    <a:lnTo>
                      <a:pt x="256" y="244"/>
                    </a:lnTo>
                    <a:lnTo>
                      <a:pt x="263" y="249"/>
                    </a:lnTo>
                    <a:lnTo>
                      <a:pt x="263" y="240"/>
                    </a:lnTo>
                    <a:lnTo>
                      <a:pt x="95" y="240"/>
                    </a:lnTo>
                    <a:lnTo>
                      <a:pt x="95" y="249"/>
                    </a:lnTo>
                    <a:lnTo>
                      <a:pt x="103" y="244"/>
                    </a:lnTo>
                    <a:lnTo>
                      <a:pt x="19" y="124"/>
                    </a:lnTo>
                    <a:lnTo>
                      <a:pt x="11" y="129"/>
                    </a:lnTo>
                    <a:lnTo>
                      <a:pt x="18" y="134"/>
                    </a:lnTo>
                    <a:lnTo>
                      <a:pt x="102" y="14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51256" name="Freeform 56"/>
            <p:cNvSpPr>
              <a:spLocks/>
            </p:cNvSpPr>
            <p:nvPr/>
          </p:nvSpPr>
          <p:spPr bwMode="auto">
            <a:xfrm>
              <a:off x="2943" y="1887"/>
              <a:ext cx="95" cy="13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5" y="130"/>
                </a:cxn>
                <a:cxn ang="0">
                  <a:pos x="95" y="10"/>
                </a:cxn>
                <a:cxn ang="0">
                  <a:pos x="80" y="0"/>
                </a:cxn>
                <a:cxn ang="0">
                  <a:pos x="0" y="120"/>
                </a:cxn>
              </a:cxnLst>
              <a:rect l="0" t="0" r="r" b="b"/>
              <a:pathLst>
                <a:path w="95" h="130">
                  <a:moveTo>
                    <a:pt x="0" y="120"/>
                  </a:moveTo>
                  <a:lnTo>
                    <a:pt x="15" y="130"/>
                  </a:lnTo>
                  <a:lnTo>
                    <a:pt x="95" y="10"/>
                  </a:lnTo>
                  <a:lnTo>
                    <a:pt x="80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257" name="Line 57"/>
            <p:cNvSpPr>
              <a:spLocks noChangeShapeType="1"/>
            </p:cNvSpPr>
            <p:nvPr/>
          </p:nvSpPr>
          <p:spPr bwMode="auto">
            <a:xfrm>
              <a:off x="2999" y="2104"/>
              <a:ext cx="19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258" name="Freeform 58"/>
            <p:cNvSpPr>
              <a:spLocks/>
            </p:cNvSpPr>
            <p:nvPr/>
          </p:nvSpPr>
          <p:spPr bwMode="auto">
            <a:xfrm>
              <a:off x="3151" y="1893"/>
              <a:ext cx="94" cy="119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1"/>
                </a:cxn>
                <a:cxn ang="0">
                  <a:pos x="80" y="119"/>
                </a:cxn>
                <a:cxn ang="0">
                  <a:pos x="94" y="108"/>
                </a:cxn>
                <a:cxn ang="0">
                  <a:pos x="14" y="0"/>
                </a:cxn>
              </a:cxnLst>
              <a:rect l="0" t="0" r="r" b="b"/>
              <a:pathLst>
                <a:path w="94" h="119">
                  <a:moveTo>
                    <a:pt x="14" y="0"/>
                  </a:moveTo>
                  <a:lnTo>
                    <a:pt x="0" y="11"/>
                  </a:lnTo>
                  <a:lnTo>
                    <a:pt x="80" y="119"/>
                  </a:lnTo>
                  <a:lnTo>
                    <a:pt x="94" y="10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51259" name="Group 59"/>
          <p:cNvGrpSpPr>
            <a:grpSpLocks/>
          </p:cNvGrpSpPr>
          <p:nvPr/>
        </p:nvGrpSpPr>
        <p:grpSpPr bwMode="auto">
          <a:xfrm>
            <a:off x="5189538" y="4670425"/>
            <a:ext cx="2800350" cy="965200"/>
            <a:chOff x="3755" y="2711"/>
            <a:chExt cx="1905" cy="583"/>
          </a:xfrm>
        </p:grpSpPr>
        <p:sp>
          <p:nvSpPr>
            <p:cNvPr id="51260" name="Rectangle 60"/>
            <p:cNvSpPr>
              <a:spLocks noChangeArrowheads="1"/>
            </p:cNvSpPr>
            <p:nvPr/>
          </p:nvSpPr>
          <p:spPr bwMode="auto">
            <a:xfrm>
              <a:off x="3902" y="3128"/>
              <a:ext cx="833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s-ES_tradnl" sz="1400" b="1"/>
                <a:t> </a:t>
              </a:r>
              <a:r>
                <a:rPr lang="es-ES_tradnl" b="1"/>
                <a:t> G</a:t>
              </a:r>
              <a:r>
                <a:rPr lang="es-ES_tradnl" b="1" baseline="-25000"/>
                <a:t>S </a:t>
              </a:r>
              <a:r>
                <a:rPr lang="es-ES_tradnl" b="1"/>
                <a:t>/ G</a:t>
              </a:r>
              <a:r>
                <a:rPr lang="es-ES_tradnl" b="1" baseline="-25000"/>
                <a:t>i </a:t>
              </a:r>
              <a:r>
                <a:rPr lang="es-ES_tradnl" b="1"/>
                <a:t>/ G</a:t>
              </a:r>
              <a:r>
                <a:rPr lang="es-ES_tradnl" b="1" baseline="-25000"/>
                <a:t>o</a:t>
              </a:r>
              <a:endParaRPr lang="es-ES_tradnl" b="1"/>
            </a:p>
          </p:txBody>
        </p:sp>
        <p:sp>
          <p:nvSpPr>
            <p:cNvPr id="51261" name="Freeform 61"/>
            <p:cNvSpPr>
              <a:spLocks/>
            </p:cNvSpPr>
            <p:nvPr/>
          </p:nvSpPr>
          <p:spPr bwMode="auto">
            <a:xfrm>
              <a:off x="4092" y="2802"/>
              <a:ext cx="336" cy="96"/>
            </a:xfrm>
            <a:custGeom>
              <a:avLst/>
              <a:gdLst/>
              <a:ahLst/>
              <a:cxnLst>
                <a:cxn ang="0">
                  <a:pos x="252" y="0"/>
                </a:cxn>
                <a:cxn ang="0">
                  <a:pos x="252" y="24"/>
                </a:cxn>
                <a:cxn ang="0">
                  <a:pos x="0" y="24"/>
                </a:cxn>
                <a:cxn ang="0">
                  <a:pos x="0" y="72"/>
                </a:cxn>
                <a:cxn ang="0">
                  <a:pos x="252" y="72"/>
                </a:cxn>
                <a:cxn ang="0">
                  <a:pos x="252" y="96"/>
                </a:cxn>
                <a:cxn ang="0">
                  <a:pos x="336" y="48"/>
                </a:cxn>
                <a:cxn ang="0">
                  <a:pos x="252" y="0"/>
                </a:cxn>
              </a:cxnLst>
              <a:rect l="0" t="0" r="r" b="b"/>
              <a:pathLst>
                <a:path w="336" h="96">
                  <a:moveTo>
                    <a:pt x="252" y="0"/>
                  </a:moveTo>
                  <a:lnTo>
                    <a:pt x="252" y="24"/>
                  </a:lnTo>
                  <a:lnTo>
                    <a:pt x="0" y="24"/>
                  </a:lnTo>
                  <a:lnTo>
                    <a:pt x="0" y="72"/>
                  </a:lnTo>
                  <a:lnTo>
                    <a:pt x="252" y="72"/>
                  </a:lnTo>
                  <a:lnTo>
                    <a:pt x="252" y="96"/>
                  </a:lnTo>
                  <a:lnTo>
                    <a:pt x="336" y="4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262" name="Rectangle 62"/>
            <p:cNvSpPr>
              <a:spLocks noChangeArrowheads="1"/>
            </p:cNvSpPr>
            <p:nvPr/>
          </p:nvSpPr>
          <p:spPr bwMode="auto">
            <a:xfrm>
              <a:off x="4526" y="2768"/>
              <a:ext cx="1134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s-ES_tradnl" sz="2000" b="1"/>
                <a:t>Transducción</a:t>
              </a:r>
              <a:endParaRPr lang="es-ES_tradnl" sz="2000" i="1"/>
            </a:p>
          </p:txBody>
        </p:sp>
        <p:sp>
          <p:nvSpPr>
            <p:cNvPr id="51263" name="AutoShape 63"/>
            <p:cNvSpPr>
              <a:spLocks noChangeArrowheads="1"/>
            </p:cNvSpPr>
            <p:nvPr/>
          </p:nvSpPr>
          <p:spPr bwMode="auto">
            <a:xfrm rot="-11142611">
              <a:off x="3755" y="2711"/>
              <a:ext cx="276" cy="312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</p:grpSp>
      <p:sp>
        <p:nvSpPr>
          <p:cNvPr id="51264" name="Line 64"/>
          <p:cNvSpPr>
            <a:spLocks noChangeShapeType="1"/>
          </p:cNvSpPr>
          <p:nvPr/>
        </p:nvSpPr>
        <p:spPr bwMode="auto">
          <a:xfrm>
            <a:off x="457200" y="1371600"/>
            <a:ext cx="830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381000" y="1219200"/>
          <a:ext cx="7086600" cy="549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34" name="Bitmap Image" r:id="rId4" imgW="23028571" imgH="17847619" progId="Paint.Picture">
                  <p:embed/>
                </p:oleObj>
              </mc:Choice>
              <mc:Fallback>
                <p:oleObj name="Bitmap Image" r:id="rId4" imgW="23028571" imgH="17847619" progId="Paint.Pictur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7086600" cy="549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609600" y="1828800"/>
            <a:ext cx="2590800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pic>
        <p:nvPicPr>
          <p:cNvPr id="53252" name="Picture 4" descr="F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5364163"/>
            <a:ext cx="1524000" cy="11128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3" name="Picture 5" descr="F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4572000"/>
            <a:ext cx="1219200" cy="914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3254" name="Picture 6" descr="OPC3-stand200x38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83513" y="1441450"/>
            <a:ext cx="674687" cy="1295400"/>
          </a:xfrm>
          <a:prstGeom prst="rect">
            <a:avLst/>
          </a:prstGeom>
          <a:noFill/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99350" y="3348038"/>
            <a:ext cx="1339850" cy="9890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3256" name="Picture 8" descr="F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99350" y="2355850"/>
            <a:ext cx="1339850" cy="8826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3257" name="Picture 9" descr="2640_INT_0001_023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99350" y="4413250"/>
            <a:ext cx="1338263" cy="1371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1524000" y="228600"/>
            <a:ext cx="6172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/>
              <a:t>Expresión de receptores en ovocitos de </a:t>
            </a:r>
            <a:r>
              <a:rPr lang="en-US" sz="2800" b="1" i="1"/>
              <a:t>Xenopus laevis</a:t>
            </a: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849313" y="1693863"/>
            <a:ext cx="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s-ES" sz="2400" i="1"/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947738" y="1770063"/>
            <a:ext cx="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s-ES" sz="2400" i="1"/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1293813" y="3992563"/>
            <a:ext cx="1131887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1350963" y="4030663"/>
            <a:ext cx="57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ES_tradnl" sz="1600" b="1"/>
              <a:t> </a:t>
            </a:r>
            <a:endParaRPr lang="es-ES_tradnl" sz="2400" i="1"/>
          </a:p>
        </p:txBody>
      </p:sp>
      <p:grpSp>
        <p:nvGrpSpPr>
          <p:cNvPr id="53263" name="Group 15"/>
          <p:cNvGrpSpPr>
            <a:grpSpLocks/>
          </p:cNvGrpSpPr>
          <p:nvPr/>
        </p:nvGrpSpPr>
        <p:grpSpPr bwMode="auto">
          <a:xfrm>
            <a:off x="533400" y="1524000"/>
            <a:ext cx="1752600" cy="1550988"/>
            <a:chOff x="336" y="960"/>
            <a:chExt cx="1104" cy="977"/>
          </a:xfrm>
        </p:grpSpPr>
        <p:grpSp>
          <p:nvGrpSpPr>
            <p:cNvPr id="53264" name="Group 16"/>
            <p:cNvGrpSpPr>
              <a:grpSpLocks/>
            </p:cNvGrpSpPr>
            <p:nvPr/>
          </p:nvGrpSpPr>
          <p:grpSpPr bwMode="auto">
            <a:xfrm>
              <a:off x="336" y="1248"/>
              <a:ext cx="803" cy="689"/>
              <a:chOff x="288" y="1152"/>
              <a:chExt cx="899" cy="929"/>
            </a:xfrm>
          </p:grpSpPr>
          <p:sp>
            <p:nvSpPr>
              <p:cNvPr id="53265" name="Rectangle 17"/>
              <p:cNvSpPr>
                <a:spLocks noChangeArrowheads="1"/>
              </p:cNvSpPr>
              <p:nvPr/>
            </p:nvSpPr>
            <p:spPr bwMode="auto">
              <a:xfrm>
                <a:off x="779" y="1417"/>
                <a:ext cx="96" cy="10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AR"/>
              </a:p>
            </p:txBody>
          </p:sp>
          <p:grpSp>
            <p:nvGrpSpPr>
              <p:cNvPr id="53266" name="Group 18"/>
              <p:cNvGrpSpPr>
                <a:grpSpLocks/>
              </p:cNvGrpSpPr>
              <p:nvPr/>
            </p:nvGrpSpPr>
            <p:grpSpPr bwMode="auto">
              <a:xfrm>
                <a:off x="815" y="1394"/>
                <a:ext cx="109" cy="198"/>
                <a:chOff x="2830" y="1452"/>
                <a:chExt cx="288" cy="480"/>
              </a:xfrm>
            </p:grpSpPr>
            <p:sp>
              <p:nvSpPr>
                <p:cNvPr id="53267" name="Freeform 19"/>
                <p:cNvSpPr>
                  <a:spLocks/>
                </p:cNvSpPr>
                <p:nvPr/>
              </p:nvSpPr>
              <p:spPr bwMode="auto">
                <a:xfrm>
                  <a:off x="2830" y="1452"/>
                  <a:ext cx="288" cy="480"/>
                </a:xfrm>
                <a:custGeom>
                  <a:avLst/>
                  <a:gdLst/>
                  <a:ahLst/>
                  <a:cxnLst>
                    <a:cxn ang="0">
                      <a:pos x="144" y="0"/>
                    </a:cxn>
                    <a:cxn ang="0">
                      <a:pos x="115" y="2"/>
                    </a:cxn>
                    <a:cxn ang="0">
                      <a:pos x="88" y="6"/>
                    </a:cxn>
                    <a:cxn ang="0">
                      <a:pos x="63" y="13"/>
                    </a:cxn>
                    <a:cxn ang="0">
                      <a:pos x="42" y="22"/>
                    </a:cxn>
                    <a:cxn ang="0">
                      <a:pos x="33" y="27"/>
                    </a:cxn>
                    <a:cxn ang="0">
                      <a:pos x="25" y="33"/>
                    </a:cxn>
                    <a:cxn ang="0">
                      <a:pos x="17" y="39"/>
                    </a:cxn>
                    <a:cxn ang="0">
                      <a:pos x="11" y="46"/>
                    </a:cxn>
                    <a:cxn ang="0">
                      <a:pos x="6" y="53"/>
                    </a:cxn>
                    <a:cxn ang="0">
                      <a:pos x="3" y="60"/>
                    </a:cxn>
                    <a:cxn ang="0">
                      <a:pos x="1" y="67"/>
                    </a:cxn>
                    <a:cxn ang="0">
                      <a:pos x="0" y="75"/>
                    </a:cxn>
                    <a:cxn ang="0">
                      <a:pos x="0" y="405"/>
                    </a:cxn>
                    <a:cxn ang="0">
                      <a:pos x="1" y="413"/>
                    </a:cxn>
                    <a:cxn ang="0">
                      <a:pos x="3" y="420"/>
                    </a:cxn>
                    <a:cxn ang="0">
                      <a:pos x="6" y="427"/>
                    </a:cxn>
                    <a:cxn ang="0">
                      <a:pos x="11" y="434"/>
                    </a:cxn>
                    <a:cxn ang="0">
                      <a:pos x="17" y="441"/>
                    </a:cxn>
                    <a:cxn ang="0">
                      <a:pos x="25" y="447"/>
                    </a:cxn>
                    <a:cxn ang="0">
                      <a:pos x="33" y="453"/>
                    </a:cxn>
                    <a:cxn ang="0">
                      <a:pos x="42" y="458"/>
                    </a:cxn>
                    <a:cxn ang="0">
                      <a:pos x="63" y="467"/>
                    </a:cxn>
                    <a:cxn ang="0">
                      <a:pos x="88" y="474"/>
                    </a:cxn>
                    <a:cxn ang="0">
                      <a:pos x="115" y="478"/>
                    </a:cxn>
                    <a:cxn ang="0">
                      <a:pos x="144" y="480"/>
                    </a:cxn>
                    <a:cxn ang="0">
                      <a:pos x="173" y="478"/>
                    </a:cxn>
                    <a:cxn ang="0">
                      <a:pos x="200" y="474"/>
                    </a:cxn>
                    <a:cxn ang="0">
                      <a:pos x="225" y="467"/>
                    </a:cxn>
                    <a:cxn ang="0">
                      <a:pos x="246" y="458"/>
                    </a:cxn>
                    <a:cxn ang="0">
                      <a:pos x="255" y="453"/>
                    </a:cxn>
                    <a:cxn ang="0">
                      <a:pos x="264" y="447"/>
                    </a:cxn>
                    <a:cxn ang="0">
                      <a:pos x="271" y="441"/>
                    </a:cxn>
                    <a:cxn ang="0">
                      <a:pos x="277" y="434"/>
                    </a:cxn>
                    <a:cxn ang="0">
                      <a:pos x="282" y="427"/>
                    </a:cxn>
                    <a:cxn ang="0">
                      <a:pos x="285" y="420"/>
                    </a:cxn>
                    <a:cxn ang="0">
                      <a:pos x="287" y="413"/>
                    </a:cxn>
                    <a:cxn ang="0">
                      <a:pos x="288" y="405"/>
                    </a:cxn>
                    <a:cxn ang="0">
                      <a:pos x="288" y="75"/>
                    </a:cxn>
                    <a:cxn ang="0">
                      <a:pos x="287" y="67"/>
                    </a:cxn>
                    <a:cxn ang="0">
                      <a:pos x="285" y="60"/>
                    </a:cxn>
                    <a:cxn ang="0">
                      <a:pos x="282" y="53"/>
                    </a:cxn>
                    <a:cxn ang="0">
                      <a:pos x="277" y="46"/>
                    </a:cxn>
                    <a:cxn ang="0">
                      <a:pos x="271" y="39"/>
                    </a:cxn>
                    <a:cxn ang="0">
                      <a:pos x="264" y="33"/>
                    </a:cxn>
                    <a:cxn ang="0">
                      <a:pos x="255" y="27"/>
                    </a:cxn>
                    <a:cxn ang="0">
                      <a:pos x="246" y="22"/>
                    </a:cxn>
                    <a:cxn ang="0">
                      <a:pos x="225" y="13"/>
                    </a:cxn>
                    <a:cxn ang="0">
                      <a:pos x="200" y="6"/>
                    </a:cxn>
                    <a:cxn ang="0">
                      <a:pos x="173" y="2"/>
                    </a:cxn>
                    <a:cxn ang="0">
                      <a:pos x="144" y="0"/>
                    </a:cxn>
                  </a:cxnLst>
                  <a:rect l="0" t="0" r="r" b="b"/>
                  <a:pathLst>
                    <a:path w="288" h="480">
                      <a:moveTo>
                        <a:pt x="144" y="0"/>
                      </a:moveTo>
                      <a:lnTo>
                        <a:pt x="115" y="2"/>
                      </a:lnTo>
                      <a:lnTo>
                        <a:pt x="88" y="6"/>
                      </a:lnTo>
                      <a:lnTo>
                        <a:pt x="63" y="13"/>
                      </a:lnTo>
                      <a:lnTo>
                        <a:pt x="42" y="22"/>
                      </a:lnTo>
                      <a:lnTo>
                        <a:pt x="33" y="27"/>
                      </a:lnTo>
                      <a:lnTo>
                        <a:pt x="25" y="33"/>
                      </a:lnTo>
                      <a:lnTo>
                        <a:pt x="17" y="39"/>
                      </a:lnTo>
                      <a:lnTo>
                        <a:pt x="11" y="46"/>
                      </a:lnTo>
                      <a:lnTo>
                        <a:pt x="6" y="53"/>
                      </a:lnTo>
                      <a:lnTo>
                        <a:pt x="3" y="60"/>
                      </a:lnTo>
                      <a:lnTo>
                        <a:pt x="1" y="67"/>
                      </a:lnTo>
                      <a:lnTo>
                        <a:pt x="0" y="75"/>
                      </a:lnTo>
                      <a:lnTo>
                        <a:pt x="0" y="405"/>
                      </a:lnTo>
                      <a:lnTo>
                        <a:pt x="1" y="413"/>
                      </a:lnTo>
                      <a:lnTo>
                        <a:pt x="3" y="420"/>
                      </a:lnTo>
                      <a:lnTo>
                        <a:pt x="6" y="427"/>
                      </a:lnTo>
                      <a:lnTo>
                        <a:pt x="11" y="434"/>
                      </a:lnTo>
                      <a:lnTo>
                        <a:pt x="17" y="441"/>
                      </a:lnTo>
                      <a:lnTo>
                        <a:pt x="25" y="447"/>
                      </a:lnTo>
                      <a:lnTo>
                        <a:pt x="33" y="453"/>
                      </a:lnTo>
                      <a:lnTo>
                        <a:pt x="42" y="458"/>
                      </a:lnTo>
                      <a:lnTo>
                        <a:pt x="63" y="467"/>
                      </a:lnTo>
                      <a:lnTo>
                        <a:pt x="88" y="474"/>
                      </a:lnTo>
                      <a:lnTo>
                        <a:pt x="115" y="478"/>
                      </a:lnTo>
                      <a:lnTo>
                        <a:pt x="144" y="480"/>
                      </a:lnTo>
                      <a:lnTo>
                        <a:pt x="173" y="478"/>
                      </a:lnTo>
                      <a:lnTo>
                        <a:pt x="200" y="474"/>
                      </a:lnTo>
                      <a:lnTo>
                        <a:pt x="225" y="467"/>
                      </a:lnTo>
                      <a:lnTo>
                        <a:pt x="246" y="458"/>
                      </a:lnTo>
                      <a:lnTo>
                        <a:pt x="255" y="453"/>
                      </a:lnTo>
                      <a:lnTo>
                        <a:pt x="264" y="447"/>
                      </a:lnTo>
                      <a:lnTo>
                        <a:pt x="271" y="441"/>
                      </a:lnTo>
                      <a:lnTo>
                        <a:pt x="277" y="434"/>
                      </a:lnTo>
                      <a:lnTo>
                        <a:pt x="282" y="427"/>
                      </a:lnTo>
                      <a:lnTo>
                        <a:pt x="285" y="420"/>
                      </a:lnTo>
                      <a:lnTo>
                        <a:pt x="287" y="413"/>
                      </a:lnTo>
                      <a:lnTo>
                        <a:pt x="288" y="405"/>
                      </a:lnTo>
                      <a:lnTo>
                        <a:pt x="288" y="75"/>
                      </a:lnTo>
                      <a:lnTo>
                        <a:pt x="287" y="67"/>
                      </a:lnTo>
                      <a:lnTo>
                        <a:pt x="285" y="60"/>
                      </a:lnTo>
                      <a:lnTo>
                        <a:pt x="282" y="53"/>
                      </a:lnTo>
                      <a:lnTo>
                        <a:pt x="277" y="46"/>
                      </a:lnTo>
                      <a:lnTo>
                        <a:pt x="271" y="39"/>
                      </a:lnTo>
                      <a:lnTo>
                        <a:pt x="264" y="33"/>
                      </a:lnTo>
                      <a:lnTo>
                        <a:pt x="255" y="27"/>
                      </a:lnTo>
                      <a:lnTo>
                        <a:pt x="246" y="22"/>
                      </a:lnTo>
                      <a:lnTo>
                        <a:pt x="225" y="13"/>
                      </a:lnTo>
                      <a:lnTo>
                        <a:pt x="200" y="6"/>
                      </a:lnTo>
                      <a:lnTo>
                        <a:pt x="173" y="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53268" name="Freeform 20"/>
                <p:cNvSpPr>
                  <a:spLocks/>
                </p:cNvSpPr>
                <p:nvPr/>
              </p:nvSpPr>
              <p:spPr bwMode="auto">
                <a:xfrm>
                  <a:off x="2830" y="1452"/>
                  <a:ext cx="288" cy="480"/>
                </a:xfrm>
                <a:custGeom>
                  <a:avLst/>
                  <a:gdLst/>
                  <a:ahLst/>
                  <a:cxnLst>
                    <a:cxn ang="0">
                      <a:pos x="144" y="0"/>
                    </a:cxn>
                    <a:cxn ang="0">
                      <a:pos x="115" y="2"/>
                    </a:cxn>
                    <a:cxn ang="0">
                      <a:pos x="88" y="6"/>
                    </a:cxn>
                    <a:cxn ang="0">
                      <a:pos x="63" y="13"/>
                    </a:cxn>
                    <a:cxn ang="0">
                      <a:pos x="42" y="22"/>
                    </a:cxn>
                    <a:cxn ang="0">
                      <a:pos x="33" y="27"/>
                    </a:cxn>
                    <a:cxn ang="0">
                      <a:pos x="25" y="33"/>
                    </a:cxn>
                    <a:cxn ang="0">
                      <a:pos x="17" y="39"/>
                    </a:cxn>
                    <a:cxn ang="0">
                      <a:pos x="11" y="46"/>
                    </a:cxn>
                    <a:cxn ang="0">
                      <a:pos x="6" y="53"/>
                    </a:cxn>
                    <a:cxn ang="0">
                      <a:pos x="3" y="60"/>
                    </a:cxn>
                    <a:cxn ang="0">
                      <a:pos x="1" y="67"/>
                    </a:cxn>
                    <a:cxn ang="0">
                      <a:pos x="0" y="75"/>
                    </a:cxn>
                    <a:cxn ang="0">
                      <a:pos x="0" y="405"/>
                    </a:cxn>
                    <a:cxn ang="0">
                      <a:pos x="1" y="413"/>
                    </a:cxn>
                    <a:cxn ang="0">
                      <a:pos x="3" y="420"/>
                    </a:cxn>
                    <a:cxn ang="0">
                      <a:pos x="6" y="427"/>
                    </a:cxn>
                    <a:cxn ang="0">
                      <a:pos x="11" y="434"/>
                    </a:cxn>
                    <a:cxn ang="0">
                      <a:pos x="17" y="441"/>
                    </a:cxn>
                    <a:cxn ang="0">
                      <a:pos x="25" y="447"/>
                    </a:cxn>
                    <a:cxn ang="0">
                      <a:pos x="33" y="453"/>
                    </a:cxn>
                    <a:cxn ang="0">
                      <a:pos x="42" y="458"/>
                    </a:cxn>
                    <a:cxn ang="0">
                      <a:pos x="63" y="467"/>
                    </a:cxn>
                    <a:cxn ang="0">
                      <a:pos x="88" y="474"/>
                    </a:cxn>
                    <a:cxn ang="0">
                      <a:pos x="115" y="478"/>
                    </a:cxn>
                    <a:cxn ang="0">
                      <a:pos x="144" y="480"/>
                    </a:cxn>
                    <a:cxn ang="0">
                      <a:pos x="173" y="478"/>
                    </a:cxn>
                    <a:cxn ang="0">
                      <a:pos x="200" y="474"/>
                    </a:cxn>
                    <a:cxn ang="0">
                      <a:pos x="225" y="467"/>
                    </a:cxn>
                    <a:cxn ang="0">
                      <a:pos x="246" y="458"/>
                    </a:cxn>
                    <a:cxn ang="0">
                      <a:pos x="255" y="453"/>
                    </a:cxn>
                    <a:cxn ang="0">
                      <a:pos x="264" y="447"/>
                    </a:cxn>
                    <a:cxn ang="0">
                      <a:pos x="271" y="441"/>
                    </a:cxn>
                    <a:cxn ang="0">
                      <a:pos x="277" y="434"/>
                    </a:cxn>
                    <a:cxn ang="0">
                      <a:pos x="282" y="427"/>
                    </a:cxn>
                    <a:cxn ang="0">
                      <a:pos x="285" y="420"/>
                    </a:cxn>
                    <a:cxn ang="0">
                      <a:pos x="287" y="413"/>
                    </a:cxn>
                    <a:cxn ang="0">
                      <a:pos x="288" y="405"/>
                    </a:cxn>
                    <a:cxn ang="0">
                      <a:pos x="288" y="75"/>
                    </a:cxn>
                    <a:cxn ang="0">
                      <a:pos x="287" y="67"/>
                    </a:cxn>
                    <a:cxn ang="0">
                      <a:pos x="285" y="60"/>
                    </a:cxn>
                    <a:cxn ang="0">
                      <a:pos x="282" y="53"/>
                    </a:cxn>
                    <a:cxn ang="0">
                      <a:pos x="277" y="46"/>
                    </a:cxn>
                    <a:cxn ang="0">
                      <a:pos x="271" y="39"/>
                    </a:cxn>
                    <a:cxn ang="0">
                      <a:pos x="264" y="33"/>
                    </a:cxn>
                    <a:cxn ang="0">
                      <a:pos x="255" y="27"/>
                    </a:cxn>
                    <a:cxn ang="0">
                      <a:pos x="246" y="22"/>
                    </a:cxn>
                    <a:cxn ang="0">
                      <a:pos x="225" y="13"/>
                    </a:cxn>
                    <a:cxn ang="0">
                      <a:pos x="200" y="6"/>
                    </a:cxn>
                    <a:cxn ang="0">
                      <a:pos x="173" y="2"/>
                    </a:cxn>
                    <a:cxn ang="0">
                      <a:pos x="144" y="0"/>
                    </a:cxn>
                  </a:cxnLst>
                  <a:rect l="0" t="0" r="r" b="b"/>
                  <a:pathLst>
                    <a:path w="288" h="480">
                      <a:moveTo>
                        <a:pt x="144" y="0"/>
                      </a:moveTo>
                      <a:lnTo>
                        <a:pt x="115" y="2"/>
                      </a:lnTo>
                      <a:lnTo>
                        <a:pt x="88" y="6"/>
                      </a:lnTo>
                      <a:lnTo>
                        <a:pt x="63" y="13"/>
                      </a:lnTo>
                      <a:lnTo>
                        <a:pt x="42" y="22"/>
                      </a:lnTo>
                      <a:lnTo>
                        <a:pt x="33" y="27"/>
                      </a:lnTo>
                      <a:lnTo>
                        <a:pt x="25" y="33"/>
                      </a:lnTo>
                      <a:lnTo>
                        <a:pt x="17" y="39"/>
                      </a:lnTo>
                      <a:lnTo>
                        <a:pt x="11" y="46"/>
                      </a:lnTo>
                      <a:lnTo>
                        <a:pt x="6" y="53"/>
                      </a:lnTo>
                      <a:lnTo>
                        <a:pt x="3" y="60"/>
                      </a:lnTo>
                      <a:lnTo>
                        <a:pt x="1" y="67"/>
                      </a:lnTo>
                      <a:lnTo>
                        <a:pt x="0" y="75"/>
                      </a:lnTo>
                      <a:lnTo>
                        <a:pt x="0" y="405"/>
                      </a:lnTo>
                      <a:lnTo>
                        <a:pt x="1" y="413"/>
                      </a:lnTo>
                      <a:lnTo>
                        <a:pt x="3" y="420"/>
                      </a:lnTo>
                      <a:lnTo>
                        <a:pt x="6" y="427"/>
                      </a:lnTo>
                      <a:lnTo>
                        <a:pt x="11" y="434"/>
                      </a:lnTo>
                      <a:lnTo>
                        <a:pt x="17" y="441"/>
                      </a:lnTo>
                      <a:lnTo>
                        <a:pt x="25" y="447"/>
                      </a:lnTo>
                      <a:lnTo>
                        <a:pt x="33" y="453"/>
                      </a:lnTo>
                      <a:lnTo>
                        <a:pt x="42" y="458"/>
                      </a:lnTo>
                      <a:lnTo>
                        <a:pt x="63" y="467"/>
                      </a:lnTo>
                      <a:lnTo>
                        <a:pt x="88" y="474"/>
                      </a:lnTo>
                      <a:lnTo>
                        <a:pt x="115" y="478"/>
                      </a:lnTo>
                      <a:lnTo>
                        <a:pt x="144" y="480"/>
                      </a:lnTo>
                      <a:lnTo>
                        <a:pt x="173" y="478"/>
                      </a:lnTo>
                      <a:lnTo>
                        <a:pt x="200" y="474"/>
                      </a:lnTo>
                      <a:lnTo>
                        <a:pt x="225" y="467"/>
                      </a:lnTo>
                      <a:lnTo>
                        <a:pt x="246" y="458"/>
                      </a:lnTo>
                      <a:lnTo>
                        <a:pt x="255" y="453"/>
                      </a:lnTo>
                      <a:lnTo>
                        <a:pt x="264" y="447"/>
                      </a:lnTo>
                      <a:lnTo>
                        <a:pt x="271" y="441"/>
                      </a:lnTo>
                      <a:lnTo>
                        <a:pt x="277" y="434"/>
                      </a:lnTo>
                      <a:lnTo>
                        <a:pt x="282" y="427"/>
                      </a:lnTo>
                      <a:lnTo>
                        <a:pt x="285" y="420"/>
                      </a:lnTo>
                      <a:lnTo>
                        <a:pt x="287" y="413"/>
                      </a:lnTo>
                      <a:lnTo>
                        <a:pt x="288" y="405"/>
                      </a:lnTo>
                      <a:lnTo>
                        <a:pt x="288" y="75"/>
                      </a:lnTo>
                      <a:lnTo>
                        <a:pt x="287" y="67"/>
                      </a:lnTo>
                      <a:lnTo>
                        <a:pt x="285" y="60"/>
                      </a:lnTo>
                      <a:lnTo>
                        <a:pt x="282" y="53"/>
                      </a:lnTo>
                      <a:lnTo>
                        <a:pt x="277" y="46"/>
                      </a:lnTo>
                      <a:lnTo>
                        <a:pt x="271" y="39"/>
                      </a:lnTo>
                      <a:lnTo>
                        <a:pt x="264" y="33"/>
                      </a:lnTo>
                      <a:lnTo>
                        <a:pt x="255" y="27"/>
                      </a:lnTo>
                      <a:lnTo>
                        <a:pt x="246" y="22"/>
                      </a:lnTo>
                      <a:lnTo>
                        <a:pt x="225" y="13"/>
                      </a:lnTo>
                      <a:lnTo>
                        <a:pt x="200" y="6"/>
                      </a:lnTo>
                      <a:lnTo>
                        <a:pt x="173" y="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53269" name="Freeform 21"/>
                <p:cNvSpPr>
                  <a:spLocks/>
                </p:cNvSpPr>
                <p:nvPr/>
              </p:nvSpPr>
              <p:spPr bwMode="auto">
                <a:xfrm>
                  <a:off x="2830" y="1527"/>
                  <a:ext cx="288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8"/>
                    </a:cxn>
                    <a:cxn ang="0">
                      <a:pos x="3" y="15"/>
                    </a:cxn>
                    <a:cxn ang="0">
                      <a:pos x="6" y="23"/>
                    </a:cxn>
                    <a:cxn ang="0">
                      <a:pos x="11" y="30"/>
                    </a:cxn>
                    <a:cxn ang="0">
                      <a:pos x="17" y="36"/>
                    </a:cxn>
                    <a:cxn ang="0">
                      <a:pos x="25" y="43"/>
                    </a:cxn>
                    <a:cxn ang="0">
                      <a:pos x="33" y="48"/>
                    </a:cxn>
                    <a:cxn ang="0">
                      <a:pos x="42" y="54"/>
                    </a:cxn>
                    <a:cxn ang="0">
                      <a:pos x="63" y="63"/>
                    </a:cxn>
                    <a:cxn ang="0">
                      <a:pos x="88" y="70"/>
                    </a:cxn>
                    <a:cxn ang="0">
                      <a:pos x="115" y="74"/>
                    </a:cxn>
                    <a:cxn ang="0">
                      <a:pos x="144" y="76"/>
                    </a:cxn>
                    <a:cxn ang="0">
                      <a:pos x="173" y="74"/>
                    </a:cxn>
                    <a:cxn ang="0">
                      <a:pos x="200" y="70"/>
                    </a:cxn>
                    <a:cxn ang="0">
                      <a:pos x="225" y="63"/>
                    </a:cxn>
                    <a:cxn ang="0">
                      <a:pos x="246" y="54"/>
                    </a:cxn>
                    <a:cxn ang="0">
                      <a:pos x="255" y="48"/>
                    </a:cxn>
                    <a:cxn ang="0">
                      <a:pos x="264" y="43"/>
                    </a:cxn>
                    <a:cxn ang="0">
                      <a:pos x="271" y="36"/>
                    </a:cxn>
                    <a:cxn ang="0">
                      <a:pos x="277" y="30"/>
                    </a:cxn>
                    <a:cxn ang="0">
                      <a:pos x="282" y="23"/>
                    </a:cxn>
                    <a:cxn ang="0">
                      <a:pos x="285" y="15"/>
                    </a:cxn>
                    <a:cxn ang="0">
                      <a:pos x="287" y="8"/>
                    </a:cxn>
                    <a:cxn ang="0">
                      <a:pos x="288" y="0"/>
                    </a:cxn>
                  </a:cxnLst>
                  <a:rect l="0" t="0" r="r" b="b"/>
                  <a:pathLst>
                    <a:path w="288" h="76">
                      <a:moveTo>
                        <a:pt x="0" y="0"/>
                      </a:moveTo>
                      <a:lnTo>
                        <a:pt x="1" y="8"/>
                      </a:lnTo>
                      <a:lnTo>
                        <a:pt x="3" y="15"/>
                      </a:lnTo>
                      <a:lnTo>
                        <a:pt x="6" y="23"/>
                      </a:lnTo>
                      <a:lnTo>
                        <a:pt x="11" y="30"/>
                      </a:lnTo>
                      <a:lnTo>
                        <a:pt x="17" y="36"/>
                      </a:lnTo>
                      <a:lnTo>
                        <a:pt x="25" y="43"/>
                      </a:lnTo>
                      <a:lnTo>
                        <a:pt x="33" y="48"/>
                      </a:lnTo>
                      <a:lnTo>
                        <a:pt x="42" y="54"/>
                      </a:lnTo>
                      <a:lnTo>
                        <a:pt x="63" y="63"/>
                      </a:lnTo>
                      <a:lnTo>
                        <a:pt x="88" y="70"/>
                      </a:lnTo>
                      <a:lnTo>
                        <a:pt x="115" y="74"/>
                      </a:lnTo>
                      <a:lnTo>
                        <a:pt x="144" y="76"/>
                      </a:lnTo>
                      <a:lnTo>
                        <a:pt x="173" y="74"/>
                      </a:lnTo>
                      <a:lnTo>
                        <a:pt x="200" y="70"/>
                      </a:lnTo>
                      <a:lnTo>
                        <a:pt x="225" y="63"/>
                      </a:lnTo>
                      <a:lnTo>
                        <a:pt x="246" y="54"/>
                      </a:lnTo>
                      <a:lnTo>
                        <a:pt x="255" y="48"/>
                      </a:lnTo>
                      <a:lnTo>
                        <a:pt x="264" y="43"/>
                      </a:lnTo>
                      <a:lnTo>
                        <a:pt x="271" y="36"/>
                      </a:lnTo>
                      <a:lnTo>
                        <a:pt x="277" y="30"/>
                      </a:lnTo>
                      <a:lnTo>
                        <a:pt x="282" y="23"/>
                      </a:lnTo>
                      <a:lnTo>
                        <a:pt x="285" y="15"/>
                      </a:lnTo>
                      <a:lnTo>
                        <a:pt x="287" y="8"/>
                      </a:lnTo>
                      <a:lnTo>
                        <a:pt x="288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</p:grpSp>
          <p:grpSp>
            <p:nvGrpSpPr>
              <p:cNvPr id="53270" name="Group 22"/>
              <p:cNvGrpSpPr>
                <a:grpSpLocks/>
              </p:cNvGrpSpPr>
              <p:nvPr/>
            </p:nvGrpSpPr>
            <p:grpSpPr bwMode="auto">
              <a:xfrm>
                <a:off x="906" y="1437"/>
                <a:ext cx="109" cy="198"/>
                <a:chOff x="3070" y="1556"/>
                <a:chExt cx="288" cy="480"/>
              </a:xfrm>
            </p:grpSpPr>
            <p:sp>
              <p:nvSpPr>
                <p:cNvPr id="53271" name="Freeform 23"/>
                <p:cNvSpPr>
                  <a:spLocks/>
                </p:cNvSpPr>
                <p:nvPr/>
              </p:nvSpPr>
              <p:spPr bwMode="auto">
                <a:xfrm>
                  <a:off x="3070" y="1556"/>
                  <a:ext cx="288" cy="480"/>
                </a:xfrm>
                <a:custGeom>
                  <a:avLst/>
                  <a:gdLst/>
                  <a:ahLst/>
                  <a:cxnLst>
                    <a:cxn ang="0">
                      <a:pos x="144" y="0"/>
                    </a:cxn>
                    <a:cxn ang="0">
                      <a:pos x="115" y="2"/>
                    </a:cxn>
                    <a:cxn ang="0">
                      <a:pos x="88" y="6"/>
                    </a:cxn>
                    <a:cxn ang="0">
                      <a:pos x="63" y="13"/>
                    </a:cxn>
                    <a:cxn ang="0">
                      <a:pos x="42" y="22"/>
                    </a:cxn>
                    <a:cxn ang="0">
                      <a:pos x="33" y="27"/>
                    </a:cxn>
                    <a:cxn ang="0">
                      <a:pos x="25" y="33"/>
                    </a:cxn>
                    <a:cxn ang="0">
                      <a:pos x="17" y="39"/>
                    </a:cxn>
                    <a:cxn ang="0">
                      <a:pos x="11" y="46"/>
                    </a:cxn>
                    <a:cxn ang="0">
                      <a:pos x="6" y="53"/>
                    </a:cxn>
                    <a:cxn ang="0">
                      <a:pos x="3" y="60"/>
                    </a:cxn>
                    <a:cxn ang="0">
                      <a:pos x="1" y="67"/>
                    </a:cxn>
                    <a:cxn ang="0">
                      <a:pos x="0" y="75"/>
                    </a:cxn>
                    <a:cxn ang="0">
                      <a:pos x="0" y="405"/>
                    </a:cxn>
                    <a:cxn ang="0">
                      <a:pos x="1" y="413"/>
                    </a:cxn>
                    <a:cxn ang="0">
                      <a:pos x="3" y="420"/>
                    </a:cxn>
                    <a:cxn ang="0">
                      <a:pos x="6" y="427"/>
                    </a:cxn>
                    <a:cxn ang="0">
                      <a:pos x="11" y="434"/>
                    </a:cxn>
                    <a:cxn ang="0">
                      <a:pos x="17" y="441"/>
                    </a:cxn>
                    <a:cxn ang="0">
                      <a:pos x="25" y="447"/>
                    </a:cxn>
                    <a:cxn ang="0">
                      <a:pos x="33" y="453"/>
                    </a:cxn>
                    <a:cxn ang="0">
                      <a:pos x="42" y="458"/>
                    </a:cxn>
                    <a:cxn ang="0">
                      <a:pos x="63" y="467"/>
                    </a:cxn>
                    <a:cxn ang="0">
                      <a:pos x="88" y="474"/>
                    </a:cxn>
                    <a:cxn ang="0">
                      <a:pos x="115" y="478"/>
                    </a:cxn>
                    <a:cxn ang="0">
                      <a:pos x="144" y="480"/>
                    </a:cxn>
                    <a:cxn ang="0">
                      <a:pos x="173" y="478"/>
                    </a:cxn>
                    <a:cxn ang="0">
                      <a:pos x="200" y="474"/>
                    </a:cxn>
                    <a:cxn ang="0">
                      <a:pos x="225" y="467"/>
                    </a:cxn>
                    <a:cxn ang="0">
                      <a:pos x="246" y="458"/>
                    </a:cxn>
                    <a:cxn ang="0">
                      <a:pos x="255" y="453"/>
                    </a:cxn>
                    <a:cxn ang="0">
                      <a:pos x="264" y="447"/>
                    </a:cxn>
                    <a:cxn ang="0">
                      <a:pos x="271" y="441"/>
                    </a:cxn>
                    <a:cxn ang="0">
                      <a:pos x="277" y="434"/>
                    </a:cxn>
                    <a:cxn ang="0">
                      <a:pos x="282" y="427"/>
                    </a:cxn>
                    <a:cxn ang="0">
                      <a:pos x="285" y="420"/>
                    </a:cxn>
                    <a:cxn ang="0">
                      <a:pos x="287" y="413"/>
                    </a:cxn>
                    <a:cxn ang="0">
                      <a:pos x="288" y="405"/>
                    </a:cxn>
                    <a:cxn ang="0">
                      <a:pos x="288" y="75"/>
                    </a:cxn>
                    <a:cxn ang="0">
                      <a:pos x="287" y="67"/>
                    </a:cxn>
                    <a:cxn ang="0">
                      <a:pos x="285" y="60"/>
                    </a:cxn>
                    <a:cxn ang="0">
                      <a:pos x="282" y="53"/>
                    </a:cxn>
                    <a:cxn ang="0">
                      <a:pos x="277" y="46"/>
                    </a:cxn>
                    <a:cxn ang="0">
                      <a:pos x="271" y="39"/>
                    </a:cxn>
                    <a:cxn ang="0">
                      <a:pos x="264" y="33"/>
                    </a:cxn>
                    <a:cxn ang="0">
                      <a:pos x="255" y="27"/>
                    </a:cxn>
                    <a:cxn ang="0">
                      <a:pos x="246" y="22"/>
                    </a:cxn>
                    <a:cxn ang="0">
                      <a:pos x="225" y="13"/>
                    </a:cxn>
                    <a:cxn ang="0">
                      <a:pos x="200" y="6"/>
                    </a:cxn>
                    <a:cxn ang="0">
                      <a:pos x="173" y="2"/>
                    </a:cxn>
                    <a:cxn ang="0">
                      <a:pos x="144" y="0"/>
                    </a:cxn>
                  </a:cxnLst>
                  <a:rect l="0" t="0" r="r" b="b"/>
                  <a:pathLst>
                    <a:path w="288" h="480">
                      <a:moveTo>
                        <a:pt x="144" y="0"/>
                      </a:moveTo>
                      <a:lnTo>
                        <a:pt x="115" y="2"/>
                      </a:lnTo>
                      <a:lnTo>
                        <a:pt x="88" y="6"/>
                      </a:lnTo>
                      <a:lnTo>
                        <a:pt x="63" y="13"/>
                      </a:lnTo>
                      <a:lnTo>
                        <a:pt x="42" y="22"/>
                      </a:lnTo>
                      <a:lnTo>
                        <a:pt x="33" y="27"/>
                      </a:lnTo>
                      <a:lnTo>
                        <a:pt x="25" y="33"/>
                      </a:lnTo>
                      <a:lnTo>
                        <a:pt x="17" y="39"/>
                      </a:lnTo>
                      <a:lnTo>
                        <a:pt x="11" y="46"/>
                      </a:lnTo>
                      <a:lnTo>
                        <a:pt x="6" y="53"/>
                      </a:lnTo>
                      <a:lnTo>
                        <a:pt x="3" y="60"/>
                      </a:lnTo>
                      <a:lnTo>
                        <a:pt x="1" y="67"/>
                      </a:lnTo>
                      <a:lnTo>
                        <a:pt x="0" y="75"/>
                      </a:lnTo>
                      <a:lnTo>
                        <a:pt x="0" y="405"/>
                      </a:lnTo>
                      <a:lnTo>
                        <a:pt x="1" y="413"/>
                      </a:lnTo>
                      <a:lnTo>
                        <a:pt x="3" y="420"/>
                      </a:lnTo>
                      <a:lnTo>
                        <a:pt x="6" y="427"/>
                      </a:lnTo>
                      <a:lnTo>
                        <a:pt x="11" y="434"/>
                      </a:lnTo>
                      <a:lnTo>
                        <a:pt x="17" y="441"/>
                      </a:lnTo>
                      <a:lnTo>
                        <a:pt x="25" y="447"/>
                      </a:lnTo>
                      <a:lnTo>
                        <a:pt x="33" y="453"/>
                      </a:lnTo>
                      <a:lnTo>
                        <a:pt x="42" y="458"/>
                      </a:lnTo>
                      <a:lnTo>
                        <a:pt x="63" y="467"/>
                      </a:lnTo>
                      <a:lnTo>
                        <a:pt x="88" y="474"/>
                      </a:lnTo>
                      <a:lnTo>
                        <a:pt x="115" y="478"/>
                      </a:lnTo>
                      <a:lnTo>
                        <a:pt x="144" y="480"/>
                      </a:lnTo>
                      <a:lnTo>
                        <a:pt x="173" y="478"/>
                      </a:lnTo>
                      <a:lnTo>
                        <a:pt x="200" y="474"/>
                      </a:lnTo>
                      <a:lnTo>
                        <a:pt x="225" y="467"/>
                      </a:lnTo>
                      <a:lnTo>
                        <a:pt x="246" y="458"/>
                      </a:lnTo>
                      <a:lnTo>
                        <a:pt x="255" y="453"/>
                      </a:lnTo>
                      <a:lnTo>
                        <a:pt x="264" y="447"/>
                      </a:lnTo>
                      <a:lnTo>
                        <a:pt x="271" y="441"/>
                      </a:lnTo>
                      <a:lnTo>
                        <a:pt x="277" y="434"/>
                      </a:lnTo>
                      <a:lnTo>
                        <a:pt x="282" y="427"/>
                      </a:lnTo>
                      <a:lnTo>
                        <a:pt x="285" y="420"/>
                      </a:lnTo>
                      <a:lnTo>
                        <a:pt x="287" y="413"/>
                      </a:lnTo>
                      <a:lnTo>
                        <a:pt x="288" y="405"/>
                      </a:lnTo>
                      <a:lnTo>
                        <a:pt x="288" y="75"/>
                      </a:lnTo>
                      <a:lnTo>
                        <a:pt x="287" y="67"/>
                      </a:lnTo>
                      <a:lnTo>
                        <a:pt x="285" y="60"/>
                      </a:lnTo>
                      <a:lnTo>
                        <a:pt x="282" y="53"/>
                      </a:lnTo>
                      <a:lnTo>
                        <a:pt x="277" y="46"/>
                      </a:lnTo>
                      <a:lnTo>
                        <a:pt x="271" y="39"/>
                      </a:lnTo>
                      <a:lnTo>
                        <a:pt x="264" y="33"/>
                      </a:lnTo>
                      <a:lnTo>
                        <a:pt x="255" y="27"/>
                      </a:lnTo>
                      <a:lnTo>
                        <a:pt x="246" y="22"/>
                      </a:lnTo>
                      <a:lnTo>
                        <a:pt x="225" y="13"/>
                      </a:lnTo>
                      <a:lnTo>
                        <a:pt x="200" y="6"/>
                      </a:lnTo>
                      <a:lnTo>
                        <a:pt x="173" y="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53272" name="Freeform 24"/>
                <p:cNvSpPr>
                  <a:spLocks/>
                </p:cNvSpPr>
                <p:nvPr/>
              </p:nvSpPr>
              <p:spPr bwMode="auto">
                <a:xfrm>
                  <a:off x="3070" y="1556"/>
                  <a:ext cx="288" cy="480"/>
                </a:xfrm>
                <a:custGeom>
                  <a:avLst/>
                  <a:gdLst/>
                  <a:ahLst/>
                  <a:cxnLst>
                    <a:cxn ang="0">
                      <a:pos x="144" y="0"/>
                    </a:cxn>
                    <a:cxn ang="0">
                      <a:pos x="115" y="2"/>
                    </a:cxn>
                    <a:cxn ang="0">
                      <a:pos x="88" y="6"/>
                    </a:cxn>
                    <a:cxn ang="0">
                      <a:pos x="63" y="13"/>
                    </a:cxn>
                    <a:cxn ang="0">
                      <a:pos x="42" y="22"/>
                    </a:cxn>
                    <a:cxn ang="0">
                      <a:pos x="33" y="27"/>
                    </a:cxn>
                    <a:cxn ang="0">
                      <a:pos x="25" y="33"/>
                    </a:cxn>
                    <a:cxn ang="0">
                      <a:pos x="17" y="39"/>
                    </a:cxn>
                    <a:cxn ang="0">
                      <a:pos x="11" y="46"/>
                    </a:cxn>
                    <a:cxn ang="0">
                      <a:pos x="6" y="53"/>
                    </a:cxn>
                    <a:cxn ang="0">
                      <a:pos x="3" y="60"/>
                    </a:cxn>
                    <a:cxn ang="0">
                      <a:pos x="1" y="67"/>
                    </a:cxn>
                    <a:cxn ang="0">
                      <a:pos x="0" y="75"/>
                    </a:cxn>
                    <a:cxn ang="0">
                      <a:pos x="0" y="405"/>
                    </a:cxn>
                    <a:cxn ang="0">
                      <a:pos x="1" y="413"/>
                    </a:cxn>
                    <a:cxn ang="0">
                      <a:pos x="3" y="420"/>
                    </a:cxn>
                    <a:cxn ang="0">
                      <a:pos x="6" y="427"/>
                    </a:cxn>
                    <a:cxn ang="0">
                      <a:pos x="11" y="434"/>
                    </a:cxn>
                    <a:cxn ang="0">
                      <a:pos x="17" y="441"/>
                    </a:cxn>
                    <a:cxn ang="0">
                      <a:pos x="25" y="447"/>
                    </a:cxn>
                    <a:cxn ang="0">
                      <a:pos x="33" y="453"/>
                    </a:cxn>
                    <a:cxn ang="0">
                      <a:pos x="42" y="458"/>
                    </a:cxn>
                    <a:cxn ang="0">
                      <a:pos x="63" y="467"/>
                    </a:cxn>
                    <a:cxn ang="0">
                      <a:pos x="88" y="474"/>
                    </a:cxn>
                    <a:cxn ang="0">
                      <a:pos x="115" y="478"/>
                    </a:cxn>
                    <a:cxn ang="0">
                      <a:pos x="144" y="480"/>
                    </a:cxn>
                    <a:cxn ang="0">
                      <a:pos x="173" y="478"/>
                    </a:cxn>
                    <a:cxn ang="0">
                      <a:pos x="200" y="474"/>
                    </a:cxn>
                    <a:cxn ang="0">
                      <a:pos x="225" y="467"/>
                    </a:cxn>
                    <a:cxn ang="0">
                      <a:pos x="246" y="458"/>
                    </a:cxn>
                    <a:cxn ang="0">
                      <a:pos x="255" y="453"/>
                    </a:cxn>
                    <a:cxn ang="0">
                      <a:pos x="264" y="447"/>
                    </a:cxn>
                    <a:cxn ang="0">
                      <a:pos x="271" y="441"/>
                    </a:cxn>
                    <a:cxn ang="0">
                      <a:pos x="277" y="434"/>
                    </a:cxn>
                    <a:cxn ang="0">
                      <a:pos x="282" y="427"/>
                    </a:cxn>
                    <a:cxn ang="0">
                      <a:pos x="285" y="420"/>
                    </a:cxn>
                    <a:cxn ang="0">
                      <a:pos x="287" y="413"/>
                    </a:cxn>
                    <a:cxn ang="0">
                      <a:pos x="288" y="405"/>
                    </a:cxn>
                    <a:cxn ang="0">
                      <a:pos x="288" y="75"/>
                    </a:cxn>
                    <a:cxn ang="0">
                      <a:pos x="287" y="67"/>
                    </a:cxn>
                    <a:cxn ang="0">
                      <a:pos x="285" y="60"/>
                    </a:cxn>
                    <a:cxn ang="0">
                      <a:pos x="282" y="53"/>
                    </a:cxn>
                    <a:cxn ang="0">
                      <a:pos x="277" y="46"/>
                    </a:cxn>
                    <a:cxn ang="0">
                      <a:pos x="271" y="39"/>
                    </a:cxn>
                    <a:cxn ang="0">
                      <a:pos x="264" y="33"/>
                    </a:cxn>
                    <a:cxn ang="0">
                      <a:pos x="255" y="27"/>
                    </a:cxn>
                    <a:cxn ang="0">
                      <a:pos x="246" y="22"/>
                    </a:cxn>
                    <a:cxn ang="0">
                      <a:pos x="225" y="13"/>
                    </a:cxn>
                    <a:cxn ang="0">
                      <a:pos x="200" y="6"/>
                    </a:cxn>
                    <a:cxn ang="0">
                      <a:pos x="173" y="2"/>
                    </a:cxn>
                    <a:cxn ang="0">
                      <a:pos x="144" y="0"/>
                    </a:cxn>
                  </a:cxnLst>
                  <a:rect l="0" t="0" r="r" b="b"/>
                  <a:pathLst>
                    <a:path w="288" h="480">
                      <a:moveTo>
                        <a:pt x="144" y="0"/>
                      </a:moveTo>
                      <a:lnTo>
                        <a:pt x="115" y="2"/>
                      </a:lnTo>
                      <a:lnTo>
                        <a:pt x="88" y="6"/>
                      </a:lnTo>
                      <a:lnTo>
                        <a:pt x="63" y="13"/>
                      </a:lnTo>
                      <a:lnTo>
                        <a:pt x="42" y="22"/>
                      </a:lnTo>
                      <a:lnTo>
                        <a:pt x="33" y="27"/>
                      </a:lnTo>
                      <a:lnTo>
                        <a:pt x="25" y="33"/>
                      </a:lnTo>
                      <a:lnTo>
                        <a:pt x="17" y="39"/>
                      </a:lnTo>
                      <a:lnTo>
                        <a:pt x="11" y="46"/>
                      </a:lnTo>
                      <a:lnTo>
                        <a:pt x="6" y="53"/>
                      </a:lnTo>
                      <a:lnTo>
                        <a:pt x="3" y="60"/>
                      </a:lnTo>
                      <a:lnTo>
                        <a:pt x="1" y="67"/>
                      </a:lnTo>
                      <a:lnTo>
                        <a:pt x="0" y="75"/>
                      </a:lnTo>
                      <a:lnTo>
                        <a:pt x="0" y="405"/>
                      </a:lnTo>
                      <a:lnTo>
                        <a:pt x="1" y="413"/>
                      </a:lnTo>
                      <a:lnTo>
                        <a:pt x="3" y="420"/>
                      </a:lnTo>
                      <a:lnTo>
                        <a:pt x="6" y="427"/>
                      </a:lnTo>
                      <a:lnTo>
                        <a:pt x="11" y="434"/>
                      </a:lnTo>
                      <a:lnTo>
                        <a:pt x="17" y="441"/>
                      </a:lnTo>
                      <a:lnTo>
                        <a:pt x="25" y="447"/>
                      </a:lnTo>
                      <a:lnTo>
                        <a:pt x="33" y="453"/>
                      </a:lnTo>
                      <a:lnTo>
                        <a:pt x="42" y="458"/>
                      </a:lnTo>
                      <a:lnTo>
                        <a:pt x="63" y="467"/>
                      </a:lnTo>
                      <a:lnTo>
                        <a:pt x="88" y="474"/>
                      </a:lnTo>
                      <a:lnTo>
                        <a:pt x="115" y="478"/>
                      </a:lnTo>
                      <a:lnTo>
                        <a:pt x="144" y="480"/>
                      </a:lnTo>
                      <a:lnTo>
                        <a:pt x="173" y="478"/>
                      </a:lnTo>
                      <a:lnTo>
                        <a:pt x="200" y="474"/>
                      </a:lnTo>
                      <a:lnTo>
                        <a:pt x="225" y="467"/>
                      </a:lnTo>
                      <a:lnTo>
                        <a:pt x="246" y="458"/>
                      </a:lnTo>
                      <a:lnTo>
                        <a:pt x="255" y="453"/>
                      </a:lnTo>
                      <a:lnTo>
                        <a:pt x="264" y="447"/>
                      </a:lnTo>
                      <a:lnTo>
                        <a:pt x="271" y="441"/>
                      </a:lnTo>
                      <a:lnTo>
                        <a:pt x="277" y="434"/>
                      </a:lnTo>
                      <a:lnTo>
                        <a:pt x="282" y="427"/>
                      </a:lnTo>
                      <a:lnTo>
                        <a:pt x="285" y="420"/>
                      </a:lnTo>
                      <a:lnTo>
                        <a:pt x="287" y="413"/>
                      </a:lnTo>
                      <a:lnTo>
                        <a:pt x="288" y="405"/>
                      </a:lnTo>
                      <a:lnTo>
                        <a:pt x="288" y="75"/>
                      </a:lnTo>
                      <a:lnTo>
                        <a:pt x="287" y="67"/>
                      </a:lnTo>
                      <a:lnTo>
                        <a:pt x="285" y="60"/>
                      </a:lnTo>
                      <a:lnTo>
                        <a:pt x="282" y="53"/>
                      </a:lnTo>
                      <a:lnTo>
                        <a:pt x="277" y="46"/>
                      </a:lnTo>
                      <a:lnTo>
                        <a:pt x="271" y="39"/>
                      </a:lnTo>
                      <a:lnTo>
                        <a:pt x="264" y="33"/>
                      </a:lnTo>
                      <a:lnTo>
                        <a:pt x="255" y="27"/>
                      </a:lnTo>
                      <a:lnTo>
                        <a:pt x="246" y="22"/>
                      </a:lnTo>
                      <a:lnTo>
                        <a:pt x="225" y="13"/>
                      </a:lnTo>
                      <a:lnTo>
                        <a:pt x="200" y="6"/>
                      </a:lnTo>
                      <a:lnTo>
                        <a:pt x="173" y="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53273" name="Freeform 25"/>
                <p:cNvSpPr>
                  <a:spLocks/>
                </p:cNvSpPr>
                <p:nvPr/>
              </p:nvSpPr>
              <p:spPr bwMode="auto">
                <a:xfrm>
                  <a:off x="3070" y="1631"/>
                  <a:ext cx="288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8"/>
                    </a:cxn>
                    <a:cxn ang="0">
                      <a:pos x="3" y="15"/>
                    </a:cxn>
                    <a:cxn ang="0">
                      <a:pos x="6" y="23"/>
                    </a:cxn>
                    <a:cxn ang="0">
                      <a:pos x="11" y="30"/>
                    </a:cxn>
                    <a:cxn ang="0">
                      <a:pos x="17" y="36"/>
                    </a:cxn>
                    <a:cxn ang="0">
                      <a:pos x="25" y="43"/>
                    </a:cxn>
                    <a:cxn ang="0">
                      <a:pos x="33" y="48"/>
                    </a:cxn>
                    <a:cxn ang="0">
                      <a:pos x="42" y="54"/>
                    </a:cxn>
                    <a:cxn ang="0">
                      <a:pos x="63" y="63"/>
                    </a:cxn>
                    <a:cxn ang="0">
                      <a:pos x="88" y="70"/>
                    </a:cxn>
                    <a:cxn ang="0">
                      <a:pos x="115" y="74"/>
                    </a:cxn>
                    <a:cxn ang="0">
                      <a:pos x="144" y="76"/>
                    </a:cxn>
                    <a:cxn ang="0">
                      <a:pos x="173" y="74"/>
                    </a:cxn>
                    <a:cxn ang="0">
                      <a:pos x="200" y="70"/>
                    </a:cxn>
                    <a:cxn ang="0">
                      <a:pos x="225" y="63"/>
                    </a:cxn>
                    <a:cxn ang="0">
                      <a:pos x="246" y="54"/>
                    </a:cxn>
                    <a:cxn ang="0">
                      <a:pos x="255" y="48"/>
                    </a:cxn>
                    <a:cxn ang="0">
                      <a:pos x="264" y="43"/>
                    </a:cxn>
                    <a:cxn ang="0">
                      <a:pos x="271" y="36"/>
                    </a:cxn>
                    <a:cxn ang="0">
                      <a:pos x="277" y="30"/>
                    </a:cxn>
                    <a:cxn ang="0">
                      <a:pos x="282" y="23"/>
                    </a:cxn>
                    <a:cxn ang="0">
                      <a:pos x="285" y="15"/>
                    </a:cxn>
                    <a:cxn ang="0">
                      <a:pos x="287" y="8"/>
                    </a:cxn>
                    <a:cxn ang="0">
                      <a:pos x="288" y="0"/>
                    </a:cxn>
                  </a:cxnLst>
                  <a:rect l="0" t="0" r="r" b="b"/>
                  <a:pathLst>
                    <a:path w="288" h="76">
                      <a:moveTo>
                        <a:pt x="0" y="0"/>
                      </a:moveTo>
                      <a:lnTo>
                        <a:pt x="1" y="8"/>
                      </a:lnTo>
                      <a:lnTo>
                        <a:pt x="3" y="15"/>
                      </a:lnTo>
                      <a:lnTo>
                        <a:pt x="6" y="23"/>
                      </a:lnTo>
                      <a:lnTo>
                        <a:pt x="11" y="30"/>
                      </a:lnTo>
                      <a:lnTo>
                        <a:pt x="17" y="36"/>
                      </a:lnTo>
                      <a:lnTo>
                        <a:pt x="25" y="43"/>
                      </a:lnTo>
                      <a:lnTo>
                        <a:pt x="33" y="48"/>
                      </a:lnTo>
                      <a:lnTo>
                        <a:pt x="42" y="54"/>
                      </a:lnTo>
                      <a:lnTo>
                        <a:pt x="63" y="63"/>
                      </a:lnTo>
                      <a:lnTo>
                        <a:pt x="88" y="70"/>
                      </a:lnTo>
                      <a:lnTo>
                        <a:pt x="115" y="74"/>
                      </a:lnTo>
                      <a:lnTo>
                        <a:pt x="144" y="76"/>
                      </a:lnTo>
                      <a:lnTo>
                        <a:pt x="173" y="74"/>
                      </a:lnTo>
                      <a:lnTo>
                        <a:pt x="200" y="70"/>
                      </a:lnTo>
                      <a:lnTo>
                        <a:pt x="225" y="63"/>
                      </a:lnTo>
                      <a:lnTo>
                        <a:pt x="246" y="54"/>
                      </a:lnTo>
                      <a:lnTo>
                        <a:pt x="255" y="48"/>
                      </a:lnTo>
                      <a:lnTo>
                        <a:pt x="264" y="43"/>
                      </a:lnTo>
                      <a:lnTo>
                        <a:pt x="271" y="36"/>
                      </a:lnTo>
                      <a:lnTo>
                        <a:pt x="277" y="30"/>
                      </a:lnTo>
                      <a:lnTo>
                        <a:pt x="282" y="23"/>
                      </a:lnTo>
                      <a:lnTo>
                        <a:pt x="285" y="15"/>
                      </a:lnTo>
                      <a:lnTo>
                        <a:pt x="287" y="8"/>
                      </a:lnTo>
                      <a:lnTo>
                        <a:pt x="288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</p:grpSp>
          <p:grpSp>
            <p:nvGrpSpPr>
              <p:cNvPr id="53274" name="Group 26"/>
              <p:cNvGrpSpPr>
                <a:grpSpLocks/>
              </p:cNvGrpSpPr>
              <p:nvPr/>
            </p:nvGrpSpPr>
            <p:grpSpPr bwMode="auto">
              <a:xfrm>
                <a:off x="997" y="1497"/>
                <a:ext cx="109" cy="198"/>
                <a:chOff x="3310" y="1700"/>
                <a:chExt cx="288" cy="480"/>
              </a:xfrm>
            </p:grpSpPr>
            <p:sp>
              <p:nvSpPr>
                <p:cNvPr id="53275" name="Freeform 27"/>
                <p:cNvSpPr>
                  <a:spLocks/>
                </p:cNvSpPr>
                <p:nvPr/>
              </p:nvSpPr>
              <p:spPr bwMode="auto">
                <a:xfrm>
                  <a:off x="3310" y="1700"/>
                  <a:ext cx="288" cy="480"/>
                </a:xfrm>
                <a:custGeom>
                  <a:avLst/>
                  <a:gdLst/>
                  <a:ahLst/>
                  <a:cxnLst>
                    <a:cxn ang="0">
                      <a:pos x="144" y="0"/>
                    </a:cxn>
                    <a:cxn ang="0">
                      <a:pos x="115" y="2"/>
                    </a:cxn>
                    <a:cxn ang="0">
                      <a:pos x="88" y="6"/>
                    </a:cxn>
                    <a:cxn ang="0">
                      <a:pos x="63" y="13"/>
                    </a:cxn>
                    <a:cxn ang="0">
                      <a:pos x="42" y="22"/>
                    </a:cxn>
                    <a:cxn ang="0">
                      <a:pos x="33" y="27"/>
                    </a:cxn>
                    <a:cxn ang="0">
                      <a:pos x="25" y="33"/>
                    </a:cxn>
                    <a:cxn ang="0">
                      <a:pos x="17" y="39"/>
                    </a:cxn>
                    <a:cxn ang="0">
                      <a:pos x="11" y="46"/>
                    </a:cxn>
                    <a:cxn ang="0">
                      <a:pos x="6" y="53"/>
                    </a:cxn>
                    <a:cxn ang="0">
                      <a:pos x="3" y="60"/>
                    </a:cxn>
                    <a:cxn ang="0">
                      <a:pos x="1" y="67"/>
                    </a:cxn>
                    <a:cxn ang="0">
                      <a:pos x="0" y="75"/>
                    </a:cxn>
                    <a:cxn ang="0">
                      <a:pos x="0" y="405"/>
                    </a:cxn>
                    <a:cxn ang="0">
                      <a:pos x="1" y="413"/>
                    </a:cxn>
                    <a:cxn ang="0">
                      <a:pos x="3" y="420"/>
                    </a:cxn>
                    <a:cxn ang="0">
                      <a:pos x="6" y="427"/>
                    </a:cxn>
                    <a:cxn ang="0">
                      <a:pos x="11" y="434"/>
                    </a:cxn>
                    <a:cxn ang="0">
                      <a:pos x="17" y="441"/>
                    </a:cxn>
                    <a:cxn ang="0">
                      <a:pos x="25" y="447"/>
                    </a:cxn>
                    <a:cxn ang="0">
                      <a:pos x="33" y="453"/>
                    </a:cxn>
                    <a:cxn ang="0">
                      <a:pos x="42" y="458"/>
                    </a:cxn>
                    <a:cxn ang="0">
                      <a:pos x="63" y="467"/>
                    </a:cxn>
                    <a:cxn ang="0">
                      <a:pos x="88" y="474"/>
                    </a:cxn>
                    <a:cxn ang="0">
                      <a:pos x="115" y="478"/>
                    </a:cxn>
                    <a:cxn ang="0">
                      <a:pos x="144" y="480"/>
                    </a:cxn>
                    <a:cxn ang="0">
                      <a:pos x="173" y="478"/>
                    </a:cxn>
                    <a:cxn ang="0">
                      <a:pos x="200" y="474"/>
                    </a:cxn>
                    <a:cxn ang="0">
                      <a:pos x="225" y="467"/>
                    </a:cxn>
                    <a:cxn ang="0">
                      <a:pos x="246" y="458"/>
                    </a:cxn>
                    <a:cxn ang="0">
                      <a:pos x="255" y="453"/>
                    </a:cxn>
                    <a:cxn ang="0">
                      <a:pos x="264" y="447"/>
                    </a:cxn>
                    <a:cxn ang="0">
                      <a:pos x="271" y="441"/>
                    </a:cxn>
                    <a:cxn ang="0">
                      <a:pos x="277" y="434"/>
                    </a:cxn>
                    <a:cxn ang="0">
                      <a:pos x="282" y="427"/>
                    </a:cxn>
                    <a:cxn ang="0">
                      <a:pos x="285" y="420"/>
                    </a:cxn>
                    <a:cxn ang="0">
                      <a:pos x="287" y="413"/>
                    </a:cxn>
                    <a:cxn ang="0">
                      <a:pos x="288" y="405"/>
                    </a:cxn>
                    <a:cxn ang="0">
                      <a:pos x="288" y="75"/>
                    </a:cxn>
                    <a:cxn ang="0">
                      <a:pos x="287" y="67"/>
                    </a:cxn>
                    <a:cxn ang="0">
                      <a:pos x="285" y="60"/>
                    </a:cxn>
                    <a:cxn ang="0">
                      <a:pos x="282" y="53"/>
                    </a:cxn>
                    <a:cxn ang="0">
                      <a:pos x="277" y="46"/>
                    </a:cxn>
                    <a:cxn ang="0">
                      <a:pos x="271" y="39"/>
                    </a:cxn>
                    <a:cxn ang="0">
                      <a:pos x="264" y="33"/>
                    </a:cxn>
                    <a:cxn ang="0">
                      <a:pos x="255" y="27"/>
                    </a:cxn>
                    <a:cxn ang="0">
                      <a:pos x="246" y="22"/>
                    </a:cxn>
                    <a:cxn ang="0">
                      <a:pos x="225" y="13"/>
                    </a:cxn>
                    <a:cxn ang="0">
                      <a:pos x="200" y="6"/>
                    </a:cxn>
                    <a:cxn ang="0">
                      <a:pos x="173" y="2"/>
                    </a:cxn>
                    <a:cxn ang="0">
                      <a:pos x="144" y="0"/>
                    </a:cxn>
                  </a:cxnLst>
                  <a:rect l="0" t="0" r="r" b="b"/>
                  <a:pathLst>
                    <a:path w="288" h="480">
                      <a:moveTo>
                        <a:pt x="144" y="0"/>
                      </a:moveTo>
                      <a:lnTo>
                        <a:pt x="115" y="2"/>
                      </a:lnTo>
                      <a:lnTo>
                        <a:pt x="88" y="6"/>
                      </a:lnTo>
                      <a:lnTo>
                        <a:pt x="63" y="13"/>
                      </a:lnTo>
                      <a:lnTo>
                        <a:pt x="42" y="22"/>
                      </a:lnTo>
                      <a:lnTo>
                        <a:pt x="33" y="27"/>
                      </a:lnTo>
                      <a:lnTo>
                        <a:pt x="25" y="33"/>
                      </a:lnTo>
                      <a:lnTo>
                        <a:pt x="17" y="39"/>
                      </a:lnTo>
                      <a:lnTo>
                        <a:pt x="11" y="46"/>
                      </a:lnTo>
                      <a:lnTo>
                        <a:pt x="6" y="53"/>
                      </a:lnTo>
                      <a:lnTo>
                        <a:pt x="3" y="60"/>
                      </a:lnTo>
                      <a:lnTo>
                        <a:pt x="1" y="67"/>
                      </a:lnTo>
                      <a:lnTo>
                        <a:pt x="0" y="75"/>
                      </a:lnTo>
                      <a:lnTo>
                        <a:pt x="0" y="405"/>
                      </a:lnTo>
                      <a:lnTo>
                        <a:pt x="1" y="413"/>
                      </a:lnTo>
                      <a:lnTo>
                        <a:pt x="3" y="420"/>
                      </a:lnTo>
                      <a:lnTo>
                        <a:pt x="6" y="427"/>
                      </a:lnTo>
                      <a:lnTo>
                        <a:pt x="11" y="434"/>
                      </a:lnTo>
                      <a:lnTo>
                        <a:pt x="17" y="441"/>
                      </a:lnTo>
                      <a:lnTo>
                        <a:pt x="25" y="447"/>
                      </a:lnTo>
                      <a:lnTo>
                        <a:pt x="33" y="453"/>
                      </a:lnTo>
                      <a:lnTo>
                        <a:pt x="42" y="458"/>
                      </a:lnTo>
                      <a:lnTo>
                        <a:pt x="63" y="467"/>
                      </a:lnTo>
                      <a:lnTo>
                        <a:pt x="88" y="474"/>
                      </a:lnTo>
                      <a:lnTo>
                        <a:pt x="115" y="478"/>
                      </a:lnTo>
                      <a:lnTo>
                        <a:pt x="144" y="480"/>
                      </a:lnTo>
                      <a:lnTo>
                        <a:pt x="173" y="478"/>
                      </a:lnTo>
                      <a:lnTo>
                        <a:pt x="200" y="474"/>
                      </a:lnTo>
                      <a:lnTo>
                        <a:pt x="225" y="467"/>
                      </a:lnTo>
                      <a:lnTo>
                        <a:pt x="246" y="458"/>
                      </a:lnTo>
                      <a:lnTo>
                        <a:pt x="255" y="453"/>
                      </a:lnTo>
                      <a:lnTo>
                        <a:pt x="264" y="447"/>
                      </a:lnTo>
                      <a:lnTo>
                        <a:pt x="271" y="441"/>
                      </a:lnTo>
                      <a:lnTo>
                        <a:pt x="277" y="434"/>
                      </a:lnTo>
                      <a:lnTo>
                        <a:pt x="282" y="427"/>
                      </a:lnTo>
                      <a:lnTo>
                        <a:pt x="285" y="420"/>
                      </a:lnTo>
                      <a:lnTo>
                        <a:pt x="287" y="413"/>
                      </a:lnTo>
                      <a:lnTo>
                        <a:pt x="288" y="405"/>
                      </a:lnTo>
                      <a:lnTo>
                        <a:pt x="288" y="75"/>
                      </a:lnTo>
                      <a:lnTo>
                        <a:pt x="287" y="67"/>
                      </a:lnTo>
                      <a:lnTo>
                        <a:pt x="285" y="60"/>
                      </a:lnTo>
                      <a:lnTo>
                        <a:pt x="282" y="53"/>
                      </a:lnTo>
                      <a:lnTo>
                        <a:pt x="277" y="46"/>
                      </a:lnTo>
                      <a:lnTo>
                        <a:pt x="271" y="39"/>
                      </a:lnTo>
                      <a:lnTo>
                        <a:pt x="264" y="33"/>
                      </a:lnTo>
                      <a:lnTo>
                        <a:pt x="255" y="27"/>
                      </a:lnTo>
                      <a:lnTo>
                        <a:pt x="246" y="22"/>
                      </a:lnTo>
                      <a:lnTo>
                        <a:pt x="225" y="13"/>
                      </a:lnTo>
                      <a:lnTo>
                        <a:pt x="200" y="6"/>
                      </a:lnTo>
                      <a:lnTo>
                        <a:pt x="173" y="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53276" name="Freeform 28"/>
                <p:cNvSpPr>
                  <a:spLocks/>
                </p:cNvSpPr>
                <p:nvPr/>
              </p:nvSpPr>
              <p:spPr bwMode="auto">
                <a:xfrm>
                  <a:off x="3310" y="1700"/>
                  <a:ext cx="288" cy="480"/>
                </a:xfrm>
                <a:custGeom>
                  <a:avLst/>
                  <a:gdLst/>
                  <a:ahLst/>
                  <a:cxnLst>
                    <a:cxn ang="0">
                      <a:pos x="144" y="0"/>
                    </a:cxn>
                    <a:cxn ang="0">
                      <a:pos x="115" y="2"/>
                    </a:cxn>
                    <a:cxn ang="0">
                      <a:pos x="88" y="6"/>
                    </a:cxn>
                    <a:cxn ang="0">
                      <a:pos x="63" y="13"/>
                    </a:cxn>
                    <a:cxn ang="0">
                      <a:pos x="42" y="22"/>
                    </a:cxn>
                    <a:cxn ang="0">
                      <a:pos x="33" y="27"/>
                    </a:cxn>
                    <a:cxn ang="0">
                      <a:pos x="25" y="33"/>
                    </a:cxn>
                    <a:cxn ang="0">
                      <a:pos x="17" y="39"/>
                    </a:cxn>
                    <a:cxn ang="0">
                      <a:pos x="11" y="46"/>
                    </a:cxn>
                    <a:cxn ang="0">
                      <a:pos x="6" y="53"/>
                    </a:cxn>
                    <a:cxn ang="0">
                      <a:pos x="3" y="60"/>
                    </a:cxn>
                    <a:cxn ang="0">
                      <a:pos x="1" y="67"/>
                    </a:cxn>
                    <a:cxn ang="0">
                      <a:pos x="0" y="75"/>
                    </a:cxn>
                    <a:cxn ang="0">
                      <a:pos x="0" y="405"/>
                    </a:cxn>
                    <a:cxn ang="0">
                      <a:pos x="1" y="413"/>
                    </a:cxn>
                    <a:cxn ang="0">
                      <a:pos x="3" y="420"/>
                    </a:cxn>
                    <a:cxn ang="0">
                      <a:pos x="6" y="427"/>
                    </a:cxn>
                    <a:cxn ang="0">
                      <a:pos x="11" y="434"/>
                    </a:cxn>
                    <a:cxn ang="0">
                      <a:pos x="17" y="441"/>
                    </a:cxn>
                    <a:cxn ang="0">
                      <a:pos x="25" y="447"/>
                    </a:cxn>
                    <a:cxn ang="0">
                      <a:pos x="33" y="453"/>
                    </a:cxn>
                    <a:cxn ang="0">
                      <a:pos x="42" y="458"/>
                    </a:cxn>
                    <a:cxn ang="0">
                      <a:pos x="63" y="467"/>
                    </a:cxn>
                    <a:cxn ang="0">
                      <a:pos x="88" y="474"/>
                    </a:cxn>
                    <a:cxn ang="0">
                      <a:pos x="115" y="478"/>
                    </a:cxn>
                    <a:cxn ang="0">
                      <a:pos x="144" y="480"/>
                    </a:cxn>
                    <a:cxn ang="0">
                      <a:pos x="173" y="478"/>
                    </a:cxn>
                    <a:cxn ang="0">
                      <a:pos x="200" y="474"/>
                    </a:cxn>
                    <a:cxn ang="0">
                      <a:pos x="225" y="467"/>
                    </a:cxn>
                    <a:cxn ang="0">
                      <a:pos x="246" y="458"/>
                    </a:cxn>
                    <a:cxn ang="0">
                      <a:pos x="255" y="453"/>
                    </a:cxn>
                    <a:cxn ang="0">
                      <a:pos x="264" y="447"/>
                    </a:cxn>
                    <a:cxn ang="0">
                      <a:pos x="271" y="441"/>
                    </a:cxn>
                    <a:cxn ang="0">
                      <a:pos x="277" y="434"/>
                    </a:cxn>
                    <a:cxn ang="0">
                      <a:pos x="282" y="427"/>
                    </a:cxn>
                    <a:cxn ang="0">
                      <a:pos x="285" y="420"/>
                    </a:cxn>
                    <a:cxn ang="0">
                      <a:pos x="287" y="413"/>
                    </a:cxn>
                    <a:cxn ang="0">
                      <a:pos x="288" y="405"/>
                    </a:cxn>
                    <a:cxn ang="0">
                      <a:pos x="288" y="75"/>
                    </a:cxn>
                    <a:cxn ang="0">
                      <a:pos x="287" y="67"/>
                    </a:cxn>
                    <a:cxn ang="0">
                      <a:pos x="285" y="60"/>
                    </a:cxn>
                    <a:cxn ang="0">
                      <a:pos x="282" y="53"/>
                    </a:cxn>
                    <a:cxn ang="0">
                      <a:pos x="277" y="46"/>
                    </a:cxn>
                    <a:cxn ang="0">
                      <a:pos x="271" y="39"/>
                    </a:cxn>
                    <a:cxn ang="0">
                      <a:pos x="264" y="33"/>
                    </a:cxn>
                    <a:cxn ang="0">
                      <a:pos x="255" y="27"/>
                    </a:cxn>
                    <a:cxn ang="0">
                      <a:pos x="246" y="22"/>
                    </a:cxn>
                    <a:cxn ang="0">
                      <a:pos x="225" y="13"/>
                    </a:cxn>
                    <a:cxn ang="0">
                      <a:pos x="200" y="6"/>
                    </a:cxn>
                    <a:cxn ang="0">
                      <a:pos x="173" y="2"/>
                    </a:cxn>
                    <a:cxn ang="0">
                      <a:pos x="144" y="0"/>
                    </a:cxn>
                  </a:cxnLst>
                  <a:rect l="0" t="0" r="r" b="b"/>
                  <a:pathLst>
                    <a:path w="288" h="480">
                      <a:moveTo>
                        <a:pt x="144" y="0"/>
                      </a:moveTo>
                      <a:lnTo>
                        <a:pt x="115" y="2"/>
                      </a:lnTo>
                      <a:lnTo>
                        <a:pt x="88" y="6"/>
                      </a:lnTo>
                      <a:lnTo>
                        <a:pt x="63" y="13"/>
                      </a:lnTo>
                      <a:lnTo>
                        <a:pt x="42" y="22"/>
                      </a:lnTo>
                      <a:lnTo>
                        <a:pt x="33" y="27"/>
                      </a:lnTo>
                      <a:lnTo>
                        <a:pt x="25" y="33"/>
                      </a:lnTo>
                      <a:lnTo>
                        <a:pt x="17" y="39"/>
                      </a:lnTo>
                      <a:lnTo>
                        <a:pt x="11" y="46"/>
                      </a:lnTo>
                      <a:lnTo>
                        <a:pt x="6" y="53"/>
                      </a:lnTo>
                      <a:lnTo>
                        <a:pt x="3" y="60"/>
                      </a:lnTo>
                      <a:lnTo>
                        <a:pt x="1" y="67"/>
                      </a:lnTo>
                      <a:lnTo>
                        <a:pt x="0" y="75"/>
                      </a:lnTo>
                      <a:lnTo>
                        <a:pt x="0" y="405"/>
                      </a:lnTo>
                      <a:lnTo>
                        <a:pt x="1" y="413"/>
                      </a:lnTo>
                      <a:lnTo>
                        <a:pt x="3" y="420"/>
                      </a:lnTo>
                      <a:lnTo>
                        <a:pt x="6" y="427"/>
                      </a:lnTo>
                      <a:lnTo>
                        <a:pt x="11" y="434"/>
                      </a:lnTo>
                      <a:lnTo>
                        <a:pt x="17" y="441"/>
                      </a:lnTo>
                      <a:lnTo>
                        <a:pt x="25" y="447"/>
                      </a:lnTo>
                      <a:lnTo>
                        <a:pt x="33" y="453"/>
                      </a:lnTo>
                      <a:lnTo>
                        <a:pt x="42" y="458"/>
                      </a:lnTo>
                      <a:lnTo>
                        <a:pt x="63" y="467"/>
                      </a:lnTo>
                      <a:lnTo>
                        <a:pt x="88" y="474"/>
                      </a:lnTo>
                      <a:lnTo>
                        <a:pt x="115" y="478"/>
                      </a:lnTo>
                      <a:lnTo>
                        <a:pt x="144" y="480"/>
                      </a:lnTo>
                      <a:lnTo>
                        <a:pt x="173" y="478"/>
                      </a:lnTo>
                      <a:lnTo>
                        <a:pt x="200" y="474"/>
                      </a:lnTo>
                      <a:lnTo>
                        <a:pt x="225" y="467"/>
                      </a:lnTo>
                      <a:lnTo>
                        <a:pt x="246" y="458"/>
                      </a:lnTo>
                      <a:lnTo>
                        <a:pt x="255" y="453"/>
                      </a:lnTo>
                      <a:lnTo>
                        <a:pt x="264" y="447"/>
                      </a:lnTo>
                      <a:lnTo>
                        <a:pt x="271" y="441"/>
                      </a:lnTo>
                      <a:lnTo>
                        <a:pt x="277" y="434"/>
                      </a:lnTo>
                      <a:lnTo>
                        <a:pt x="282" y="427"/>
                      </a:lnTo>
                      <a:lnTo>
                        <a:pt x="285" y="420"/>
                      </a:lnTo>
                      <a:lnTo>
                        <a:pt x="287" y="413"/>
                      </a:lnTo>
                      <a:lnTo>
                        <a:pt x="288" y="405"/>
                      </a:lnTo>
                      <a:lnTo>
                        <a:pt x="288" y="75"/>
                      </a:lnTo>
                      <a:lnTo>
                        <a:pt x="287" y="67"/>
                      </a:lnTo>
                      <a:lnTo>
                        <a:pt x="285" y="60"/>
                      </a:lnTo>
                      <a:lnTo>
                        <a:pt x="282" y="53"/>
                      </a:lnTo>
                      <a:lnTo>
                        <a:pt x="277" y="46"/>
                      </a:lnTo>
                      <a:lnTo>
                        <a:pt x="271" y="39"/>
                      </a:lnTo>
                      <a:lnTo>
                        <a:pt x="264" y="33"/>
                      </a:lnTo>
                      <a:lnTo>
                        <a:pt x="255" y="27"/>
                      </a:lnTo>
                      <a:lnTo>
                        <a:pt x="246" y="22"/>
                      </a:lnTo>
                      <a:lnTo>
                        <a:pt x="225" y="13"/>
                      </a:lnTo>
                      <a:lnTo>
                        <a:pt x="200" y="6"/>
                      </a:lnTo>
                      <a:lnTo>
                        <a:pt x="173" y="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53277" name="Freeform 29"/>
                <p:cNvSpPr>
                  <a:spLocks/>
                </p:cNvSpPr>
                <p:nvPr/>
              </p:nvSpPr>
              <p:spPr bwMode="auto">
                <a:xfrm>
                  <a:off x="3310" y="1775"/>
                  <a:ext cx="288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8"/>
                    </a:cxn>
                    <a:cxn ang="0">
                      <a:pos x="3" y="15"/>
                    </a:cxn>
                    <a:cxn ang="0">
                      <a:pos x="6" y="23"/>
                    </a:cxn>
                    <a:cxn ang="0">
                      <a:pos x="11" y="30"/>
                    </a:cxn>
                    <a:cxn ang="0">
                      <a:pos x="17" y="36"/>
                    </a:cxn>
                    <a:cxn ang="0">
                      <a:pos x="25" y="43"/>
                    </a:cxn>
                    <a:cxn ang="0">
                      <a:pos x="33" y="48"/>
                    </a:cxn>
                    <a:cxn ang="0">
                      <a:pos x="42" y="54"/>
                    </a:cxn>
                    <a:cxn ang="0">
                      <a:pos x="63" y="63"/>
                    </a:cxn>
                    <a:cxn ang="0">
                      <a:pos x="88" y="70"/>
                    </a:cxn>
                    <a:cxn ang="0">
                      <a:pos x="115" y="74"/>
                    </a:cxn>
                    <a:cxn ang="0">
                      <a:pos x="144" y="76"/>
                    </a:cxn>
                    <a:cxn ang="0">
                      <a:pos x="173" y="74"/>
                    </a:cxn>
                    <a:cxn ang="0">
                      <a:pos x="200" y="70"/>
                    </a:cxn>
                    <a:cxn ang="0">
                      <a:pos x="225" y="63"/>
                    </a:cxn>
                    <a:cxn ang="0">
                      <a:pos x="246" y="54"/>
                    </a:cxn>
                    <a:cxn ang="0">
                      <a:pos x="255" y="48"/>
                    </a:cxn>
                    <a:cxn ang="0">
                      <a:pos x="264" y="43"/>
                    </a:cxn>
                    <a:cxn ang="0">
                      <a:pos x="271" y="36"/>
                    </a:cxn>
                    <a:cxn ang="0">
                      <a:pos x="277" y="30"/>
                    </a:cxn>
                    <a:cxn ang="0">
                      <a:pos x="282" y="23"/>
                    </a:cxn>
                    <a:cxn ang="0">
                      <a:pos x="285" y="15"/>
                    </a:cxn>
                    <a:cxn ang="0">
                      <a:pos x="287" y="8"/>
                    </a:cxn>
                    <a:cxn ang="0">
                      <a:pos x="288" y="0"/>
                    </a:cxn>
                  </a:cxnLst>
                  <a:rect l="0" t="0" r="r" b="b"/>
                  <a:pathLst>
                    <a:path w="288" h="76">
                      <a:moveTo>
                        <a:pt x="0" y="0"/>
                      </a:moveTo>
                      <a:lnTo>
                        <a:pt x="1" y="8"/>
                      </a:lnTo>
                      <a:lnTo>
                        <a:pt x="3" y="15"/>
                      </a:lnTo>
                      <a:lnTo>
                        <a:pt x="6" y="23"/>
                      </a:lnTo>
                      <a:lnTo>
                        <a:pt x="11" y="30"/>
                      </a:lnTo>
                      <a:lnTo>
                        <a:pt x="17" y="36"/>
                      </a:lnTo>
                      <a:lnTo>
                        <a:pt x="25" y="43"/>
                      </a:lnTo>
                      <a:lnTo>
                        <a:pt x="33" y="48"/>
                      </a:lnTo>
                      <a:lnTo>
                        <a:pt x="42" y="54"/>
                      </a:lnTo>
                      <a:lnTo>
                        <a:pt x="63" y="63"/>
                      </a:lnTo>
                      <a:lnTo>
                        <a:pt x="88" y="70"/>
                      </a:lnTo>
                      <a:lnTo>
                        <a:pt x="115" y="74"/>
                      </a:lnTo>
                      <a:lnTo>
                        <a:pt x="144" y="76"/>
                      </a:lnTo>
                      <a:lnTo>
                        <a:pt x="173" y="74"/>
                      </a:lnTo>
                      <a:lnTo>
                        <a:pt x="200" y="70"/>
                      </a:lnTo>
                      <a:lnTo>
                        <a:pt x="225" y="63"/>
                      </a:lnTo>
                      <a:lnTo>
                        <a:pt x="246" y="54"/>
                      </a:lnTo>
                      <a:lnTo>
                        <a:pt x="255" y="48"/>
                      </a:lnTo>
                      <a:lnTo>
                        <a:pt x="264" y="43"/>
                      </a:lnTo>
                      <a:lnTo>
                        <a:pt x="271" y="36"/>
                      </a:lnTo>
                      <a:lnTo>
                        <a:pt x="277" y="30"/>
                      </a:lnTo>
                      <a:lnTo>
                        <a:pt x="282" y="23"/>
                      </a:lnTo>
                      <a:lnTo>
                        <a:pt x="285" y="15"/>
                      </a:lnTo>
                      <a:lnTo>
                        <a:pt x="287" y="8"/>
                      </a:lnTo>
                      <a:lnTo>
                        <a:pt x="288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</p:grpSp>
          <p:grpSp>
            <p:nvGrpSpPr>
              <p:cNvPr id="53278" name="Group 30"/>
              <p:cNvGrpSpPr>
                <a:grpSpLocks/>
              </p:cNvGrpSpPr>
              <p:nvPr/>
            </p:nvGrpSpPr>
            <p:grpSpPr bwMode="auto">
              <a:xfrm>
                <a:off x="969" y="1596"/>
                <a:ext cx="110" cy="198"/>
                <a:chOff x="3238" y="1940"/>
                <a:chExt cx="288" cy="480"/>
              </a:xfrm>
            </p:grpSpPr>
            <p:sp>
              <p:nvSpPr>
                <p:cNvPr id="53279" name="Freeform 31"/>
                <p:cNvSpPr>
                  <a:spLocks/>
                </p:cNvSpPr>
                <p:nvPr/>
              </p:nvSpPr>
              <p:spPr bwMode="auto">
                <a:xfrm>
                  <a:off x="3238" y="1940"/>
                  <a:ext cx="288" cy="480"/>
                </a:xfrm>
                <a:custGeom>
                  <a:avLst/>
                  <a:gdLst/>
                  <a:ahLst/>
                  <a:cxnLst>
                    <a:cxn ang="0">
                      <a:pos x="144" y="0"/>
                    </a:cxn>
                    <a:cxn ang="0">
                      <a:pos x="115" y="2"/>
                    </a:cxn>
                    <a:cxn ang="0">
                      <a:pos x="88" y="6"/>
                    </a:cxn>
                    <a:cxn ang="0">
                      <a:pos x="63" y="13"/>
                    </a:cxn>
                    <a:cxn ang="0">
                      <a:pos x="42" y="22"/>
                    </a:cxn>
                    <a:cxn ang="0">
                      <a:pos x="33" y="27"/>
                    </a:cxn>
                    <a:cxn ang="0">
                      <a:pos x="25" y="33"/>
                    </a:cxn>
                    <a:cxn ang="0">
                      <a:pos x="17" y="39"/>
                    </a:cxn>
                    <a:cxn ang="0">
                      <a:pos x="11" y="46"/>
                    </a:cxn>
                    <a:cxn ang="0">
                      <a:pos x="6" y="53"/>
                    </a:cxn>
                    <a:cxn ang="0">
                      <a:pos x="3" y="60"/>
                    </a:cxn>
                    <a:cxn ang="0">
                      <a:pos x="1" y="67"/>
                    </a:cxn>
                    <a:cxn ang="0">
                      <a:pos x="0" y="75"/>
                    </a:cxn>
                    <a:cxn ang="0">
                      <a:pos x="0" y="405"/>
                    </a:cxn>
                    <a:cxn ang="0">
                      <a:pos x="1" y="413"/>
                    </a:cxn>
                    <a:cxn ang="0">
                      <a:pos x="3" y="420"/>
                    </a:cxn>
                    <a:cxn ang="0">
                      <a:pos x="6" y="427"/>
                    </a:cxn>
                    <a:cxn ang="0">
                      <a:pos x="11" y="434"/>
                    </a:cxn>
                    <a:cxn ang="0">
                      <a:pos x="17" y="441"/>
                    </a:cxn>
                    <a:cxn ang="0">
                      <a:pos x="25" y="447"/>
                    </a:cxn>
                    <a:cxn ang="0">
                      <a:pos x="33" y="453"/>
                    </a:cxn>
                    <a:cxn ang="0">
                      <a:pos x="42" y="458"/>
                    </a:cxn>
                    <a:cxn ang="0">
                      <a:pos x="63" y="467"/>
                    </a:cxn>
                    <a:cxn ang="0">
                      <a:pos x="88" y="474"/>
                    </a:cxn>
                    <a:cxn ang="0">
                      <a:pos x="115" y="478"/>
                    </a:cxn>
                    <a:cxn ang="0">
                      <a:pos x="144" y="480"/>
                    </a:cxn>
                    <a:cxn ang="0">
                      <a:pos x="173" y="478"/>
                    </a:cxn>
                    <a:cxn ang="0">
                      <a:pos x="200" y="474"/>
                    </a:cxn>
                    <a:cxn ang="0">
                      <a:pos x="225" y="467"/>
                    </a:cxn>
                    <a:cxn ang="0">
                      <a:pos x="246" y="458"/>
                    </a:cxn>
                    <a:cxn ang="0">
                      <a:pos x="255" y="453"/>
                    </a:cxn>
                    <a:cxn ang="0">
                      <a:pos x="264" y="447"/>
                    </a:cxn>
                    <a:cxn ang="0">
                      <a:pos x="271" y="441"/>
                    </a:cxn>
                    <a:cxn ang="0">
                      <a:pos x="277" y="434"/>
                    </a:cxn>
                    <a:cxn ang="0">
                      <a:pos x="282" y="427"/>
                    </a:cxn>
                    <a:cxn ang="0">
                      <a:pos x="285" y="420"/>
                    </a:cxn>
                    <a:cxn ang="0">
                      <a:pos x="287" y="413"/>
                    </a:cxn>
                    <a:cxn ang="0">
                      <a:pos x="288" y="405"/>
                    </a:cxn>
                    <a:cxn ang="0">
                      <a:pos x="288" y="75"/>
                    </a:cxn>
                    <a:cxn ang="0">
                      <a:pos x="287" y="67"/>
                    </a:cxn>
                    <a:cxn ang="0">
                      <a:pos x="285" y="60"/>
                    </a:cxn>
                    <a:cxn ang="0">
                      <a:pos x="282" y="53"/>
                    </a:cxn>
                    <a:cxn ang="0">
                      <a:pos x="277" y="46"/>
                    </a:cxn>
                    <a:cxn ang="0">
                      <a:pos x="271" y="39"/>
                    </a:cxn>
                    <a:cxn ang="0">
                      <a:pos x="264" y="33"/>
                    </a:cxn>
                    <a:cxn ang="0">
                      <a:pos x="255" y="27"/>
                    </a:cxn>
                    <a:cxn ang="0">
                      <a:pos x="246" y="22"/>
                    </a:cxn>
                    <a:cxn ang="0">
                      <a:pos x="225" y="13"/>
                    </a:cxn>
                    <a:cxn ang="0">
                      <a:pos x="200" y="6"/>
                    </a:cxn>
                    <a:cxn ang="0">
                      <a:pos x="173" y="2"/>
                    </a:cxn>
                    <a:cxn ang="0">
                      <a:pos x="144" y="0"/>
                    </a:cxn>
                  </a:cxnLst>
                  <a:rect l="0" t="0" r="r" b="b"/>
                  <a:pathLst>
                    <a:path w="288" h="480">
                      <a:moveTo>
                        <a:pt x="144" y="0"/>
                      </a:moveTo>
                      <a:lnTo>
                        <a:pt x="115" y="2"/>
                      </a:lnTo>
                      <a:lnTo>
                        <a:pt x="88" y="6"/>
                      </a:lnTo>
                      <a:lnTo>
                        <a:pt x="63" y="13"/>
                      </a:lnTo>
                      <a:lnTo>
                        <a:pt x="42" y="22"/>
                      </a:lnTo>
                      <a:lnTo>
                        <a:pt x="33" y="27"/>
                      </a:lnTo>
                      <a:lnTo>
                        <a:pt x="25" y="33"/>
                      </a:lnTo>
                      <a:lnTo>
                        <a:pt x="17" y="39"/>
                      </a:lnTo>
                      <a:lnTo>
                        <a:pt x="11" y="46"/>
                      </a:lnTo>
                      <a:lnTo>
                        <a:pt x="6" y="53"/>
                      </a:lnTo>
                      <a:lnTo>
                        <a:pt x="3" y="60"/>
                      </a:lnTo>
                      <a:lnTo>
                        <a:pt x="1" y="67"/>
                      </a:lnTo>
                      <a:lnTo>
                        <a:pt x="0" y="75"/>
                      </a:lnTo>
                      <a:lnTo>
                        <a:pt x="0" y="405"/>
                      </a:lnTo>
                      <a:lnTo>
                        <a:pt x="1" y="413"/>
                      </a:lnTo>
                      <a:lnTo>
                        <a:pt x="3" y="420"/>
                      </a:lnTo>
                      <a:lnTo>
                        <a:pt x="6" y="427"/>
                      </a:lnTo>
                      <a:lnTo>
                        <a:pt x="11" y="434"/>
                      </a:lnTo>
                      <a:lnTo>
                        <a:pt x="17" y="441"/>
                      </a:lnTo>
                      <a:lnTo>
                        <a:pt x="25" y="447"/>
                      </a:lnTo>
                      <a:lnTo>
                        <a:pt x="33" y="453"/>
                      </a:lnTo>
                      <a:lnTo>
                        <a:pt x="42" y="458"/>
                      </a:lnTo>
                      <a:lnTo>
                        <a:pt x="63" y="467"/>
                      </a:lnTo>
                      <a:lnTo>
                        <a:pt x="88" y="474"/>
                      </a:lnTo>
                      <a:lnTo>
                        <a:pt x="115" y="478"/>
                      </a:lnTo>
                      <a:lnTo>
                        <a:pt x="144" y="480"/>
                      </a:lnTo>
                      <a:lnTo>
                        <a:pt x="173" y="478"/>
                      </a:lnTo>
                      <a:lnTo>
                        <a:pt x="200" y="474"/>
                      </a:lnTo>
                      <a:lnTo>
                        <a:pt x="225" y="467"/>
                      </a:lnTo>
                      <a:lnTo>
                        <a:pt x="246" y="458"/>
                      </a:lnTo>
                      <a:lnTo>
                        <a:pt x="255" y="453"/>
                      </a:lnTo>
                      <a:lnTo>
                        <a:pt x="264" y="447"/>
                      </a:lnTo>
                      <a:lnTo>
                        <a:pt x="271" y="441"/>
                      </a:lnTo>
                      <a:lnTo>
                        <a:pt x="277" y="434"/>
                      </a:lnTo>
                      <a:lnTo>
                        <a:pt x="282" y="427"/>
                      </a:lnTo>
                      <a:lnTo>
                        <a:pt x="285" y="420"/>
                      </a:lnTo>
                      <a:lnTo>
                        <a:pt x="287" y="413"/>
                      </a:lnTo>
                      <a:lnTo>
                        <a:pt x="288" y="405"/>
                      </a:lnTo>
                      <a:lnTo>
                        <a:pt x="288" y="75"/>
                      </a:lnTo>
                      <a:lnTo>
                        <a:pt x="287" y="67"/>
                      </a:lnTo>
                      <a:lnTo>
                        <a:pt x="285" y="60"/>
                      </a:lnTo>
                      <a:lnTo>
                        <a:pt x="282" y="53"/>
                      </a:lnTo>
                      <a:lnTo>
                        <a:pt x="277" y="46"/>
                      </a:lnTo>
                      <a:lnTo>
                        <a:pt x="271" y="39"/>
                      </a:lnTo>
                      <a:lnTo>
                        <a:pt x="264" y="33"/>
                      </a:lnTo>
                      <a:lnTo>
                        <a:pt x="255" y="27"/>
                      </a:lnTo>
                      <a:lnTo>
                        <a:pt x="246" y="22"/>
                      </a:lnTo>
                      <a:lnTo>
                        <a:pt x="225" y="13"/>
                      </a:lnTo>
                      <a:lnTo>
                        <a:pt x="200" y="6"/>
                      </a:lnTo>
                      <a:lnTo>
                        <a:pt x="173" y="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53280" name="Freeform 32"/>
                <p:cNvSpPr>
                  <a:spLocks/>
                </p:cNvSpPr>
                <p:nvPr/>
              </p:nvSpPr>
              <p:spPr bwMode="auto">
                <a:xfrm>
                  <a:off x="3238" y="1940"/>
                  <a:ext cx="288" cy="480"/>
                </a:xfrm>
                <a:custGeom>
                  <a:avLst/>
                  <a:gdLst/>
                  <a:ahLst/>
                  <a:cxnLst>
                    <a:cxn ang="0">
                      <a:pos x="144" y="0"/>
                    </a:cxn>
                    <a:cxn ang="0">
                      <a:pos x="115" y="2"/>
                    </a:cxn>
                    <a:cxn ang="0">
                      <a:pos x="88" y="6"/>
                    </a:cxn>
                    <a:cxn ang="0">
                      <a:pos x="63" y="13"/>
                    </a:cxn>
                    <a:cxn ang="0">
                      <a:pos x="42" y="22"/>
                    </a:cxn>
                    <a:cxn ang="0">
                      <a:pos x="33" y="27"/>
                    </a:cxn>
                    <a:cxn ang="0">
                      <a:pos x="25" y="33"/>
                    </a:cxn>
                    <a:cxn ang="0">
                      <a:pos x="17" y="39"/>
                    </a:cxn>
                    <a:cxn ang="0">
                      <a:pos x="11" y="46"/>
                    </a:cxn>
                    <a:cxn ang="0">
                      <a:pos x="6" y="53"/>
                    </a:cxn>
                    <a:cxn ang="0">
                      <a:pos x="3" y="60"/>
                    </a:cxn>
                    <a:cxn ang="0">
                      <a:pos x="1" y="67"/>
                    </a:cxn>
                    <a:cxn ang="0">
                      <a:pos x="0" y="75"/>
                    </a:cxn>
                    <a:cxn ang="0">
                      <a:pos x="0" y="405"/>
                    </a:cxn>
                    <a:cxn ang="0">
                      <a:pos x="1" y="413"/>
                    </a:cxn>
                    <a:cxn ang="0">
                      <a:pos x="3" y="420"/>
                    </a:cxn>
                    <a:cxn ang="0">
                      <a:pos x="6" y="427"/>
                    </a:cxn>
                    <a:cxn ang="0">
                      <a:pos x="11" y="434"/>
                    </a:cxn>
                    <a:cxn ang="0">
                      <a:pos x="17" y="441"/>
                    </a:cxn>
                    <a:cxn ang="0">
                      <a:pos x="25" y="447"/>
                    </a:cxn>
                    <a:cxn ang="0">
                      <a:pos x="33" y="453"/>
                    </a:cxn>
                    <a:cxn ang="0">
                      <a:pos x="42" y="458"/>
                    </a:cxn>
                    <a:cxn ang="0">
                      <a:pos x="63" y="467"/>
                    </a:cxn>
                    <a:cxn ang="0">
                      <a:pos x="88" y="474"/>
                    </a:cxn>
                    <a:cxn ang="0">
                      <a:pos x="115" y="478"/>
                    </a:cxn>
                    <a:cxn ang="0">
                      <a:pos x="144" y="480"/>
                    </a:cxn>
                    <a:cxn ang="0">
                      <a:pos x="173" y="478"/>
                    </a:cxn>
                    <a:cxn ang="0">
                      <a:pos x="200" y="474"/>
                    </a:cxn>
                    <a:cxn ang="0">
                      <a:pos x="225" y="467"/>
                    </a:cxn>
                    <a:cxn ang="0">
                      <a:pos x="246" y="458"/>
                    </a:cxn>
                    <a:cxn ang="0">
                      <a:pos x="255" y="453"/>
                    </a:cxn>
                    <a:cxn ang="0">
                      <a:pos x="264" y="447"/>
                    </a:cxn>
                    <a:cxn ang="0">
                      <a:pos x="271" y="441"/>
                    </a:cxn>
                    <a:cxn ang="0">
                      <a:pos x="277" y="434"/>
                    </a:cxn>
                    <a:cxn ang="0">
                      <a:pos x="282" y="427"/>
                    </a:cxn>
                    <a:cxn ang="0">
                      <a:pos x="285" y="420"/>
                    </a:cxn>
                    <a:cxn ang="0">
                      <a:pos x="287" y="413"/>
                    </a:cxn>
                    <a:cxn ang="0">
                      <a:pos x="288" y="405"/>
                    </a:cxn>
                    <a:cxn ang="0">
                      <a:pos x="288" y="75"/>
                    </a:cxn>
                    <a:cxn ang="0">
                      <a:pos x="287" y="67"/>
                    </a:cxn>
                    <a:cxn ang="0">
                      <a:pos x="285" y="60"/>
                    </a:cxn>
                    <a:cxn ang="0">
                      <a:pos x="282" y="53"/>
                    </a:cxn>
                    <a:cxn ang="0">
                      <a:pos x="277" y="46"/>
                    </a:cxn>
                    <a:cxn ang="0">
                      <a:pos x="271" y="39"/>
                    </a:cxn>
                    <a:cxn ang="0">
                      <a:pos x="264" y="33"/>
                    </a:cxn>
                    <a:cxn ang="0">
                      <a:pos x="255" y="27"/>
                    </a:cxn>
                    <a:cxn ang="0">
                      <a:pos x="246" y="22"/>
                    </a:cxn>
                    <a:cxn ang="0">
                      <a:pos x="225" y="13"/>
                    </a:cxn>
                    <a:cxn ang="0">
                      <a:pos x="200" y="6"/>
                    </a:cxn>
                    <a:cxn ang="0">
                      <a:pos x="173" y="2"/>
                    </a:cxn>
                    <a:cxn ang="0">
                      <a:pos x="144" y="0"/>
                    </a:cxn>
                  </a:cxnLst>
                  <a:rect l="0" t="0" r="r" b="b"/>
                  <a:pathLst>
                    <a:path w="288" h="480">
                      <a:moveTo>
                        <a:pt x="144" y="0"/>
                      </a:moveTo>
                      <a:lnTo>
                        <a:pt x="115" y="2"/>
                      </a:lnTo>
                      <a:lnTo>
                        <a:pt x="88" y="6"/>
                      </a:lnTo>
                      <a:lnTo>
                        <a:pt x="63" y="13"/>
                      </a:lnTo>
                      <a:lnTo>
                        <a:pt x="42" y="22"/>
                      </a:lnTo>
                      <a:lnTo>
                        <a:pt x="33" y="27"/>
                      </a:lnTo>
                      <a:lnTo>
                        <a:pt x="25" y="33"/>
                      </a:lnTo>
                      <a:lnTo>
                        <a:pt x="17" y="39"/>
                      </a:lnTo>
                      <a:lnTo>
                        <a:pt x="11" y="46"/>
                      </a:lnTo>
                      <a:lnTo>
                        <a:pt x="6" y="53"/>
                      </a:lnTo>
                      <a:lnTo>
                        <a:pt x="3" y="60"/>
                      </a:lnTo>
                      <a:lnTo>
                        <a:pt x="1" y="67"/>
                      </a:lnTo>
                      <a:lnTo>
                        <a:pt x="0" y="75"/>
                      </a:lnTo>
                      <a:lnTo>
                        <a:pt x="0" y="405"/>
                      </a:lnTo>
                      <a:lnTo>
                        <a:pt x="1" y="413"/>
                      </a:lnTo>
                      <a:lnTo>
                        <a:pt x="3" y="420"/>
                      </a:lnTo>
                      <a:lnTo>
                        <a:pt x="6" y="427"/>
                      </a:lnTo>
                      <a:lnTo>
                        <a:pt x="11" y="434"/>
                      </a:lnTo>
                      <a:lnTo>
                        <a:pt x="17" y="441"/>
                      </a:lnTo>
                      <a:lnTo>
                        <a:pt x="25" y="447"/>
                      </a:lnTo>
                      <a:lnTo>
                        <a:pt x="33" y="453"/>
                      </a:lnTo>
                      <a:lnTo>
                        <a:pt x="42" y="458"/>
                      </a:lnTo>
                      <a:lnTo>
                        <a:pt x="63" y="467"/>
                      </a:lnTo>
                      <a:lnTo>
                        <a:pt x="88" y="474"/>
                      </a:lnTo>
                      <a:lnTo>
                        <a:pt x="115" y="478"/>
                      </a:lnTo>
                      <a:lnTo>
                        <a:pt x="144" y="480"/>
                      </a:lnTo>
                      <a:lnTo>
                        <a:pt x="173" y="478"/>
                      </a:lnTo>
                      <a:lnTo>
                        <a:pt x="200" y="474"/>
                      </a:lnTo>
                      <a:lnTo>
                        <a:pt x="225" y="467"/>
                      </a:lnTo>
                      <a:lnTo>
                        <a:pt x="246" y="458"/>
                      </a:lnTo>
                      <a:lnTo>
                        <a:pt x="255" y="453"/>
                      </a:lnTo>
                      <a:lnTo>
                        <a:pt x="264" y="447"/>
                      </a:lnTo>
                      <a:lnTo>
                        <a:pt x="271" y="441"/>
                      </a:lnTo>
                      <a:lnTo>
                        <a:pt x="277" y="434"/>
                      </a:lnTo>
                      <a:lnTo>
                        <a:pt x="282" y="427"/>
                      </a:lnTo>
                      <a:lnTo>
                        <a:pt x="285" y="420"/>
                      </a:lnTo>
                      <a:lnTo>
                        <a:pt x="287" y="413"/>
                      </a:lnTo>
                      <a:lnTo>
                        <a:pt x="288" y="405"/>
                      </a:lnTo>
                      <a:lnTo>
                        <a:pt x="288" y="75"/>
                      </a:lnTo>
                      <a:lnTo>
                        <a:pt x="287" y="67"/>
                      </a:lnTo>
                      <a:lnTo>
                        <a:pt x="285" y="60"/>
                      </a:lnTo>
                      <a:lnTo>
                        <a:pt x="282" y="53"/>
                      </a:lnTo>
                      <a:lnTo>
                        <a:pt x="277" y="46"/>
                      </a:lnTo>
                      <a:lnTo>
                        <a:pt x="271" y="39"/>
                      </a:lnTo>
                      <a:lnTo>
                        <a:pt x="264" y="33"/>
                      </a:lnTo>
                      <a:lnTo>
                        <a:pt x="255" y="27"/>
                      </a:lnTo>
                      <a:lnTo>
                        <a:pt x="246" y="22"/>
                      </a:lnTo>
                      <a:lnTo>
                        <a:pt x="225" y="13"/>
                      </a:lnTo>
                      <a:lnTo>
                        <a:pt x="200" y="6"/>
                      </a:lnTo>
                      <a:lnTo>
                        <a:pt x="173" y="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53281" name="Freeform 33"/>
                <p:cNvSpPr>
                  <a:spLocks/>
                </p:cNvSpPr>
                <p:nvPr/>
              </p:nvSpPr>
              <p:spPr bwMode="auto">
                <a:xfrm>
                  <a:off x="3238" y="2015"/>
                  <a:ext cx="288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8"/>
                    </a:cxn>
                    <a:cxn ang="0">
                      <a:pos x="3" y="15"/>
                    </a:cxn>
                    <a:cxn ang="0">
                      <a:pos x="6" y="23"/>
                    </a:cxn>
                    <a:cxn ang="0">
                      <a:pos x="11" y="30"/>
                    </a:cxn>
                    <a:cxn ang="0">
                      <a:pos x="17" y="36"/>
                    </a:cxn>
                    <a:cxn ang="0">
                      <a:pos x="25" y="43"/>
                    </a:cxn>
                    <a:cxn ang="0">
                      <a:pos x="33" y="48"/>
                    </a:cxn>
                    <a:cxn ang="0">
                      <a:pos x="42" y="54"/>
                    </a:cxn>
                    <a:cxn ang="0">
                      <a:pos x="63" y="63"/>
                    </a:cxn>
                    <a:cxn ang="0">
                      <a:pos x="88" y="70"/>
                    </a:cxn>
                    <a:cxn ang="0">
                      <a:pos x="115" y="74"/>
                    </a:cxn>
                    <a:cxn ang="0">
                      <a:pos x="144" y="76"/>
                    </a:cxn>
                    <a:cxn ang="0">
                      <a:pos x="173" y="74"/>
                    </a:cxn>
                    <a:cxn ang="0">
                      <a:pos x="200" y="70"/>
                    </a:cxn>
                    <a:cxn ang="0">
                      <a:pos x="225" y="63"/>
                    </a:cxn>
                    <a:cxn ang="0">
                      <a:pos x="246" y="54"/>
                    </a:cxn>
                    <a:cxn ang="0">
                      <a:pos x="255" y="48"/>
                    </a:cxn>
                    <a:cxn ang="0">
                      <a:pos x="264" y="43"/>
                    </a:cxn>
                    <a:cxn ang="0">
                      <a:pos x="271" y="36"/>
                    </a:cxn>
                    <a:cxn ang="0">
                      <a:pos x="277" y="30"/>
                    </a:cxn>
                    <a:cxn ang="0">
                      <a:pos x="282" y="23"/>
                    </a:cxn>
                    <a:cxn ang="0">
                      <a:pos x="285" y="15"/>
                    </a:cxn>
                    <a:cxn ang="0">
                      <a:pos x="287" y="8"/>
                    </a:cxn>
                    <a:cxn ang="0">
                      <a:pos x="288" y="0"/>
                    </a:cxn>
                  </a:cxnLst>
                  <a:rect l="0" t="0" r="r" b="b"/>
                  <a:pathLst>
                    <a:path w="288" h="76">
                      <a:moveTo>
                        <a:pt x="0" y="0"/>
                      </a:moveTo>
                      <a:lnTo>
                        <a:pt x="1" y="8"/>
                      </a:lnTo>
                      <a:lnTo>
                        <a:pt x="3" y="15"/>
                      </a:lnTo>
                      <a:lnTo>
                        <a:pt x="6" y="23"/>
                      </a:lnTo>
                      <a:lnTo>
                        <a:pt x="11" y="30"/>
                      </a:lnTo>
                      <a:lnTo>
                        <a:pt x="17" y="36"/>
                      </a:lnTo>
                      <a:lnTo>
                        <a:pt x="25" y="43"/>
                      </a:lnTo>
                      <a:lnTo>
                        <a:pt x="33" y="48"/>
                      </a:lnTo>
                      <a:lnTo>
                        <a:pt x="42" y="54"/>
                      </a:lnTo>
                      <a:lnTo>
                        <a:pt x="63" y="63"/>
                      </a:lnTo>
                      <a:lnTo>
                        <a:pt x="88" y="70"/>
                      </a:lnTo>
                      <a:lnTo>
                        <a:pt x="115" y="74"/>
                      </a:lnTo>
                      <a:lnTo>
                        <a:pt x="144" y="76"/>
                      </a:lnTo>
                      <a:lnTo>
                        <a:pt x="173" y="74"/>
                      </a:lnTo>
                      <a:lnTo>
                        <a:pt x="200" y="70"/>
                      </a:lnTo>
                      <a:lnTo>
                        <a:pt x="225" y="63"/>
                      </a:lnTo>
                      <a:lnTo>
                        <a:pt x="246" y="54"/>
                      </a:lnTo>
                      <a:lnTo>
                        <a:pt x="255" y="48"/>
                      </a:lnTo>
                      <a:lnTo>
                        <a:pt x="264" y="43"/>
                      </a:lnTo>
                      <a:lnTo>
                        <a:pt x="271" y="36"/>
                      </a:lnTo>
                      <a:lnTo>
                        <a:pt x="277" y="30"/>
                      </a:lnTo>
                      <a:lnTo>
                        <a:pt x="282" y="23"/>
                      </a:lnTo>
                      <a:lnTo>
                        <a:pt x="285" y="15"/>
                      </a:lnTo>
                      <a:lnTo>
                        <a:pt x="287" y="8"/>
                      </a:lnTo>
                      <a:lnTo>
                        <a:pt x="288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</p:grpSp>
          <p:grpSp>
            <p:nvGrpSpPr>
              <p:cNvPr id="53282" name="Group 34"/>
              <p:cNvGrpSpPr>
                <a:grpSpLocks/>
              </p:cNvGrpSpPr>
              <p:nvPr/>
            </p:nvGrpSpPr>
            <p:grpSpPr bwMode="auto">
              <a:xfrm>
                <a:off x="705" y="1457"/>
                <a:ext cx="110" cy="198"/>
                <a:chOff x="2542" y="1604"/>
                <a:chExt cx="288" cy="480"/>
              </a:xfrm>
            </p:grpSpPr>
            <p:sp>
              <p:nvSpPr>
                <p:cNvPr id="53283" name="Freeform 35"/>
                <p:cNvSpPr>
                  <a:spLocks/>
                </p:cNvSpPr>
                <p:nvPr/>
              </p:nvSpPr>
              <p:spPr bwMode="auto">
                <a:xfrm>
                  <a:off x="2542" y="1604"/>
                  <a:ext cx="288" cy="480"/>
                </a:xfrm>
                <a:custGeom>
                  <a:avLst/>
                  <a:gdLst/>
                  <a:ahLst/>
                  <a:cxnLst>
                    <a:cxn ang="0">
                      <a:pos x="144" y="0"/>
                    </a:cxn>
                    <a:cxn ang="0">
                      <a:pos x="115" y="2"/>
                    </a:cxn>
                    <a:cxn ang="0">
                      <a:pos x="88" y="6"/>
                    </a:cxn>
                    <a:cxn ang="0">
                      <a:pos x="63" y="13"/>
                    </a:cxn>
                    <a:cxn ang="0">
                      <a:pos x="42" y="22"/>
                    </a:cxn>
                    <a:cxn ang="0">
                      <a:pos x="33" y="27"/>
                    </a:cxn>
                    <a:cxn ang="0">
                      <a:pos x="25" y="33"/>
                    </a:cxn>
                    <a:cxn ang="0">
                      <a:pos x="17" y="39"/>
                    </a:cxn>
                    <a:cxn ang="0">
                      <a:pos x="11" y="46"/>
                    </a:cxn>
                    <a:cxn ang="0">
                      <a:pos x="6" y="53"/>
                    </a:cxn>
                    <a:cxn ang="0">
                      <a:pos x="3" y="60"/>
                    </a:cxn>
                    <a:cxn ang="0">
                      <a:pos x="1" y="67"/>
                    </a:cxn>
                    <a:cxn ang="0">
                      <a:pos x="0" y="75"/>
                    </a:cxn>
                    <a:cxn ang="0">
                      <a:pos x="0" y="405"/>
                    </a:cxn>
                    <a:cxn ang="0">
                      <a:pos x="1" y="413"/>
                    </a:cxn>
                    <a:cxn ang="0">
                      <a:pos x="3" y="420"/>
                    </a:cxn>
                    <a:cxn ang="0">
                      <a:pos x="6" y="427"/>
                    </a:cxn>
                    <a:cxn ang="0">
                      <a:pos x="11" y="434"/>
                    </a:cxn>
                    <a:cxn ang="0">
                      <a:pos x="17" y="441"/>
                    </a:cxn>
                    <a:cxn ang="0">
                      <a:pos x="25" y="447"/>
                    </a:cxn>
                    <a:cxn ang="0">
                      <a:pos x="33" y="453"/>
                    </a:cxn>
                    <a:cxn ang="0">
                      <a:pos x="42" y="458"/>
                    </a:cxn>
                    <a:cxn ang="0">
                      <a:pos x="63" y="467"/>
                    </a:cxn>
                    <a:cxn ang="0">
                      <a:pos x="88" y="474"/>
                    </a:cxn>
                    <a:cxn ang="0">
                      <a:pos x="115" y="478"/>
                    </a:cxn>
                    <a:cxn ang="0">
                      <a:pos x="144" y="480"/>
                    </a:cxn>
                    <a:cxn ang="0">
                      <a:pos x="173" y="478"/>
                    </a:cxn>
                    <a:cxn ang="0">
                      <a:pos x="200" y="474"/>
                    </a:cxn>
                    <a:cxn ang="0">
                      <a:pos x="225" y="467"/>
                    </a:cxn>
                    <a:cxn ang="0">
                      <a:pos x="246" y="458"/>
                    </a:cxn>
                    <a:cxn ang="0">
                      <a:pos x="255" y="453"/>
                    </a:cxn>
                    <a:cxn ang="0">
                      <a:pos x="264" y="447"/>
                    </a:cxn>
                    <a:cxn ang="0">
                      <a:pos x="271" y="441"/>
                    </a:cxn>
                    <a:cxn ang="0">
                      <a:pos x="277" y="434"/>
                    </a:cxn>
                    <a:cxn ang="0">
                      <a:pos x="282" y="427"/>
                    </a:cxn>
                    <a:cxn ang="0">
                      <a:pos x="285" y="420"/>
                    </a:cxn>
                    <a:cxn ang="0">
                      <a:pos x="287" y="413"/>
                    </a:cxn>
                    <a:cxn ang="0">
                      <a:pos x="288" y="405"/>
                    </a:cxn>
                    <a:cxn ang="0">
                      <a:pos x="288" y="75"/>
                    </a:cxn>
                    <a:cxn ang="0">
                      <a:pos x="287" y="67"/>
                    </a:cxn>
                    <a:cxn ang="0">
                      <a:pos x="285" y="60"/>
                    </a:cxn>
                    <a:cxn ang="0">
                      <a:pos x="282" y="53"/>
                    </a:cxn>
                    <a:cxn ang="0">
                      <a:pos x="277" y="46"/>
                    </a:cxn>
                    <a:cxn ang="0">
                      <a:pos x="271" y="39"/>
                    </a:cxn>
                    <a:cxn ang="0">
                      <a:pos x="264" y="33"/>
                    </a:cxn>
                    <a:cxn ang="0">
                      <a:pos x="255" y="27"/>
                    </a:cxn>
                    <a:cxn ang="0">
                      <a:pos x="246" y="22"/>
                    </a:cxn>
                    <a:cxn ang="0">
                      <a:pos x="225" y="13"/>
                    </a:cxn>
                    <a:cxn ang="0">
                      <a:pos x="200" y="6"/>
                    </a:cxn>
                    <a:cxn ang="0">
                      <a:pos x="173" y="2"/>
                    </a:cxn>
                    <a:cxn ang="0">
                      <a:pos x="144" y="0"/>
                    </a:cxn>
                  </a:cxnLst>
                  <a:rect l="0" t="0" r="r" b="b"/>
                  <a:pathLst>
                    <a:path w="288" h="480">
                      <a:moveTo>
                        <a:pt x="144" y="0"/>
                      </a:moveTo>
                      <a:lnTo>
                        <a:pt x="115" y="2"/>
                      </a:lnTo>
                      <a:lnTo>
                        <a:pt x="88" y="6"/>
                      </a:lnTo>
                      <a:lnTo>
                        <a:pt x="63" y="13"/>
                      </a:lnTo>
                      <a:lnTo>
                        <a:pt x="42" y="22"/>
                      </a:lnTo>
                      <a:lnTo>
                        <a:pt x="33" y="27"/>
                      </a:lnTo>
                      <a:lnTo>
                        <a:pt x="25" y="33"/>
                      </a:lnTo>
                      <a:lnTo>
                        <a:pt x="17" y="39"/>
                      </a:lnTo>
                      <a:lnTo>
                        <a:pt x="11" y="46"/>
                      </a:lnTo>
                      <a:lnTo>
                        <a:pt x="6" y="53"/>
                      </a:lnTo>
                      <a:lnTo>
                        <a:pt x="3" y="60"/>
                      </a:lnTo>
                      <a:lnTo>
                        <a:pt x="1" y="67"/>
                      </a:lnTo>
                      <a:lnTo>
                        <a:pt x="0" y="75"/>
                      </a:lnTo>
                      <a:lnTo>
                        <a:pt x="0" y="405"/>
                      </a:lnTo>
                      <a:lnTo>
                        <a:pt x="1" y="413"/>
                      </a:lnTo>
                      <a:lnTo>
                        <a:pt x="3" y="420"/>
                      </a:lnTo>
                      <a:lnTo>
                        <a:pt x="6" y="427"/>
                      </a:lnTo>
                      <a:lnTo>
                        <a:pt x="11" y="434"/>
                      </a:lnTo>
                      <a:lnTo>
                        <a:pt x="17" y="441"/>
                      </a:lnTo>
                      <a:lnTo>
                        <a:pt x="25" y="447"/>
                      </a:lnTo>
                      <a:lnTo>
                        <a:pt x="33" y="453"/>
                      </a:lnTo>
                      <a:lnTo>
                        <a:pt x="42" y="458"/>
                      </a:lnTo>
                      <a:lnTo>
                        <a:pt x="63" y="467"/>
                      </a:lnTo>
                      <a:lnTo>
                        <a:pt x="88" y="474"/>
                      </a:lnTo>
                      <a:lnTo>
                        <a:pt x="115" y="478"/>
                      </a:lnTo>
                      <a:lnTo>
                        <a:pt x="144" y="480"/>
                      </a:lnTo>
                      <a:lnTo>
                        <a:pt x="173" y="478"/>
                      </a:lnTo>
                      <a:lnTo>
                        <a:pt x="200" y="474"/>
                      </a:lnTo>
                      <a:lnTo>
                        <a:pt x="225" y="467"/>
                      </a:lnTo>
                      <a:lnTo>
                        <a:pt x="246" y="458"/>
                      </a:lnTo>
                      <a:lnTo>
                        <a:pt x="255" y="453"/>
                      </a:lnTo>
                      <a:lnTo>
                        <a:pt x="264" y="447"/>
                      </a:lnTo>
                      <a:lnTo>
                        <a:pt x="271" y="441"/>
                      </a:lnTo>
                      <a:lnTo>
                        <a:pt x="277" y="434"/>
                      </a:lnTo>
                      <a:lnTo>
                        <a:pt x="282" y="427"/>
                      </a:lnTo>
                      <a:lnTo>
                        <a:pt x="285" y="420"/>
                      </a:lnTo>
                      <a:lnTo>
                        <a:pt x="287" y="413"/>
                      </a:lnTo>
                      <a:lnTo>
                        <a:pt x="288" y="405"/>
                      </a:lnTo>
                      <a:lnTo>
                        <a:pt x="288" y="75"/>
                      </a:lnTo>
                      <a:lnTo>
                        <a:pt x="287" y="67"/>
                      </a:lnTo>
                      <a:lnTo>
                        <a:pt x="285" y="60"/>
                      </a:lnTo>
                      <a:lnTo>
                        <a:pt x="282" y="53"/>
                      </a:lnTo>
                      <a:lnTo>
                        <a:pt x="277" y="46"/>
                      </a:lnTo>
                      <a:lnTo>
                        <a:pt x="271" y="39"/>
                      </a:lnTo>
                      <a:lnTo>
                        <a:pt x="264" y="33"/>
                      </a:lnTo>
                      <a:lnTo>
                        <a:pt x="255" y="27"/>
                      </a:lnTo>
                      <a:lnTo>
                        <a:pt x="246" y="22"/>
                      </a:lnTo>
                      <a:lnTo>
                        <a:pt x="225" y="13"/>
                      </a:lnTo>
                      <a:lnTo>
                        <a:pt x="200" y="6"/>
                      </a:lnTo>
                      <a:lnTo>
                        <a:pt x="173" y="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53284" name="Freeform 36"/>
                <p:cNvSpPr>
                  <a:spLocks/>
                </p:cNvSpPr>
                <p:nvPr/>
              </p:nvSpPr>
              <p:spPr bwMode="auto">
                <a:xfrm>
                  <a:off x="2542" y="1604"/>
                  <a:ext cx="288" cy="480"/>
                </a:xfrm>
                <a:custGeom>
                  <a:avLst/>
                  <a:gdLst/>
                  <a:ahLst/>
                  <a:cxnLst>
                    <a:cxn ang="0">
                      <a:pos x="144" y="0"/>
                    </a:cxn>
                    <a:cxn ang="0">
                      <a:pos x="115" y="2"/>
                    </a:cxn>
                    <a:cxn ang="0">
                      <a:pos x="88" y="6"/>
                    </a:cxn>
                    <a:cxn ang="0">
                      <a:pos x="63" y="13"/>
                    </a:cxn>
                    <a:cxn ang="0">
                      <a:pos x="42" y="22"/>
                    </a:cxn>
                    <a:cxn ang="0">
                      <a:pos x="33" y="27"/>
                    </a:cxn>
                    <a:cxn ang="0">
                      <a:pos x="25" y="33"/>
                    </a:cxn>
                    <a:cxn ang="0">
                      <a:pos x="17" y="39"/>
                    </a:cxn>
                    <a:cxn ang="0">
                      <a:pos x="11" y="46"/>
                    </a:cxn>
                    <a:cxn ang="0">
                      <a:pos x="6" y="53"/>
                    </a:cxn>
                    <a:cxn ang="0">
                      <a:pos x="3" y="60"/>
                    </a:cxn>
                    <a:cxn ang="0">
                      <a:pos x="1" y="67"/>
                    </a:cxn>
                    <a:cxn ang="0">
                      <a:pos x="0" y="75"/>
                    </a:cxn>
                    <a:cxn ang="0">
                      <a:pos x="0" y="405"/>
                    </a:cxn>
                    <a:cxn ang="0">
                      <a:pos x="1" y="413"/>
                    </a:cxn>
                    <a:cxn ang="0">
                      <a:pos x="3" y="420"/>
                    </a:cxn>
                    <a:cxn ang="0">
                      <a:pos x="6" y="427"/>
                    </a:cxn>
                    <a:cxn ang="0">
                      <a:pos x="11" y="434"/>
                    </a:cxn>
                    <a:cxn ang="0">
                      <a:pos x="17" y="441"/>
                    </a:cxn>
                    <a:cxn ang="0">
                      <a:pos x="25" y="447"/>
                    </a:cxn>
                    <a:cxn ang="0">
                      <a:pos x="33" y="453"/>
                    </a:cxn>
                    <a:cxn ang="0">
                      <a:pos x="42" y="458"/>
                    </a:cxn>
                    <a:cxn ang="0">
                      <a:pos x="63" y="467"/>
                    </a:cxn>
                    <a:cxn ang="0">
                      <a:pos x="88" y="474"/>
                    </a:cxn>
                    <a:cxn ang="0">
                      <a:pos x="115" y="478"/>
                    </a:cxn>
                    <a:cxn ang="0">
                      <a:pos x="144" y="480"/>
                    </a:cxn>
                    <a:cxn ang="0">
                      <a:pos x="173" y="478"/>
                    </a:cxn>
                    <a:cxn ang="0">
                      <a:pos x="200" y="474"/>
                    </a:cxn>
                    <a:cxn ang="0">
                      <a:pos x="225" y="467"/>
                    </a:cxn>
                    <a:cxn ang="0">
                      <a:pos x="246" y="458"/>
                    </a:cxn>
                    <a:cxn ang="0">
                      <a:pos x="255" y="453"/>
                    </a:cxn>
                    <a:cxn ang="0">
                      <a:pos x="264" y="447"/>
                    </a:cxn>
                    <a:cxn ang="0">
                      <a:pos x="271" y="441"/>
                    </a:cxn>
                    <a:cxn ang="0">
                      <a:pos x="277" y="434"/>
                    </a:cxn>
                    <a:cxn ang="0">
                      <a:pos x="282" y="427"/>
                    </a:cxn>
                    <a:cxn ang="0">
                      <a:pos x="285" y="420"/>
                    </a:cxn>
                    <a:cxn ang="0">
                      <a:pos x="287" y="413"/>
                    </a:cxn>
                    <a:cxn ang="0">
                      <a:pos x="288" y="405"/>
                    </a:cxn>
                    <a:cxn ang="0">
                      <a:pos x="288" y="75"/>
                    </a:cxn>
                    <a:cxn ang="0">
                      <a:pos x="287" y="67"/>
                    </a:cxn>
                    <a:cxn ang="0">
                      <a:pos x="285" y="60"/>
                    </a:cxn>
                    <a:cxn ang="0">
                      <a:pos x="282" y="53"/>
                    </a:cxn>
                    <a:cxn ang="0">
                      <a:pos x="277" y="46"/>
                    </a:cxn>
                    <a:cxn ang="0">
                      <a:pos x="271" y="39"/>
                    </a:cxn>
                    <a:cxn ang="0">
                      <a:pos x="264" y="33"/>
                    </a:cxn>
                    <a:cxn ang="0">
                      <a:pos x="255" y="27"/>
                    </a:cxn>
                    <a:cxn ang="0">
                      <a:pos x="246" y="22"/>
                    </a:cxn>
                    <a:cxn ang="0">
                      <a:pos x="225" y="13"/>
                    </a:cxn>
                    <a:cxn ang="0">
                      <a:pos x="200" y="6"/>
                    </a:cxn>
                    <a:cxn ang="0">
                      <a:pos x="173" y="2"/>
                    </a:cxn>
                    <a:cxn ang="0">
                      <a:pos x="144" y="0"/>
                    </a:cxn>
                  </a:cxnLst>
                  <a:rect l="0" t="0" r="r" b="b"/>
                  <a:pathLst>
                    <a:path w="288" h="480">
                      <a:moveTo>
                        <a:pt x="144" y="0"/>
                      </a:moveTo>
                      <a:lnTo>
                        <a:pt x="115" y="2"/>
                      </a:lnTo>
                      <a:lnTo>
                        <a:pt x="88" y="6"/>
                      </a:lnTo>
                      <a:lnTo>
                        <a:pt x="63" y="13"/>
                      </a:lnTo>
                      <a:lnTo>
                        <a:pt x="42" y="22"/>
                      </a:lnTo>
                      <a:lnTo>
                        <a:pt x="33" y="27"/>
                      </a:lnTo>
                      <a:lnTo>
                        <a:pt x="25" y="33"/>
                      </a:lnTo>
                      <a:lnTo>
                        <a:pt x="17" y="39"/>
                      </a:lnTo>
                      <a:lnTo>
                        <a:pt x="11" y="46"/>
                      </a:lnTo>
                      <a:lnTo>
                        <a:pt x="6" y="53"/>
                      </a:lnTo>
                      <a:lnTo>
                        <a:pt x="3" y="60"/>
                      </a:lnTo>
                      <a:lnTo>
                        <a:pt x="1" y="67"/>
                      </a:lnTo>
                      <a:lnTo>
                        <a:pt x="0" y="75"/>
                      </a:lnTo>
                      <a:lnTo>
                        <a:pt x="0" y="405"/>
                      </a:lnTo>
                      <a:lnTo>
                        <a:pt x="1" y="413"/>
                      </a:lnTo>
                      <a:lnTo>
                        <a:pt x="3" y="420"/>
                      </a:lnTo>
                      <a:lnTo>
                        <a:pt x="6" y="427"/>
                      </a:lnTo>
                      <a:lnTo>
                        <a:pt x="11" y="434"/>
                      </a:lnTo>
                      <a:lnTo>
                        <a:pt x="17" y="441"/>
                      </a:lnTo>
                      <a:lnTo>
                        <a:pt x="25" y="447"/>
                      </a:lnTo>
                      <a:lnTo>
                        <a:pt x="33" y="453"/>
                      </a:lnTo>
                      <a:lnTo>
                        <a:pt x="42" y="458"/>
                      </a:lnTo>
                      <a:lnTo>
                        <a:pt x="63" y="467"/>
                      </a:lnTo>
                      <a:lnTo>
                        <a:pt x="88" y="474"/>
                      </a:lnTo>
                      <a:lnTo>
                        <a:pt x="115" y="478"/>
                      </a:lnTo>
                      <a:lnTo>
                        <a:pt x="144" y="480"/>
                      </a:lnTo>
                      <a:lnTo>
                        <a:pt x="173" y="478"/>
                      </a:lnTo>
                      <a:lnTo>
                        <a:pt x="200" y="474"/>
                      </a:lnTo>
                      <a:lnTo>
                        <a:pt x="225" y="467"/>
                      </a:lnTo>
                      <a:lnTo>
                        <a:pt x="246" y="458"/>
                      </a:lnTo>
                      <a:lnTo>
                        <a:pt x="255" y="453"/>
                      </a:lnTo>
                      <a:lnTo>
                        <a:pt x="264" y="447"/>
                      </a:lnTo>
                      <a:lnTo>
                        <a:pt x="271" y="441"/>
                      </a:lnTo>
                      <a:lnTo>
                        <a:pt x="277" y="434"/>
                      </a:lnTo>
                      <a:lnTo>
                        <a:pt x="282" y="427"/>
                      </a:lnTo>
                      <a:lnTo>
                        <a:pt x="285" y="420"/>
                      </a:lnTo>
                      <a:lnTo>
                        <a:pt x="287" y="413"/>
                      </a:lnTo>
                      <a:lnTo>
                        <a:pt x="288" y="405"/>
                      </a:lnTo>
                      <a:lnTo>
                        <a:pt x="288" y="75"/>
                      </a:lnTo>
                      <a:lnTo>
                        <a:pt x="287" y="67"/>
                      </a:lnTo>
                      <a:lnTo>
                        <a:pt x="285" y="60"/>
                      </a:lnTo>
                      <a:lnTo>
                        <a:pt x="282" y="53"/>
                      </a:lnTo>
                      <a:lnTo>
                        <a:pt x="277" y="46"/>
                      </a:lnTo>
                      <a:lnTo>
                        <a:pt x="271" y="39"/>
                      </a:lnTo>
                      <a:lnTo>
                        <a:pt x="264" y="33"/>
                      </a:lnTo>
                      <a:lnTo>
                        <a:pt x="255" y="27"/>
                      </a:lnTo>
                      <a:lnTo>
                        <a:pt x="246" y="22"/>
                      </a:lnTo>
                      <a:lnTo>
                        <a:pt x="225" y="13"/>
                      </a:lnTo>
                      <a:lnTo>
                        <a:pt x="200" y="6"/>
                      </a:lnTo>
                      <a:lnTo>
                        <a:pt x="173" y="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53285" name="Freeform 37"/>
                <p:cNvSpPr>
                  <a:spLocks/>
                </p:cNvSpPr>
                <p:nvPr/>
              </p:nvSpPr>
              <p:spPr bwMode="auto">
                <a:xfrm>
                  <a:off x="2542" y="1679"/>
                  <a:ext cx="288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8"/>
                    </a:cxn>
                    <a:cxn ang="0">
                      <a:pos x="3" y="15"/>
                    </a:cxn>
                    <a:cxn ang="0">
                      <a:pos x="6" y="23"/>
                    </a:cxn>
                    <a:cxn ang="0">
                      <a:pos x="11" y="30"/>
                    </a:cxn>
                    <a:cxn ang="0">
                      <a:pos x="17" y="36"/>
                    </a:cxn>
                    <a:cxn ang="0">
                      <a:pos x="25" y="43"/>
                    </a:cxn>
                    <a:cxn ang="0">
                      <a:pos x="33" y="48"/>
                    </a:cxn>
                    <a:cxn ang="0">
                      <a:pos x="42" y="54"/>
                    </a:cxn>
                    <a:cxn ang="0">
                      <a:pos x="63" y="63"/>
                    </a:cxn>
                    <a:cxn ang="0">
                      <a:pos x="88" y="70"/>
                    </a:cxn>
                    <a:cxn ang="0">
                      <a:pos x="115" y="74"/>
                    </a:cxn>
                    <a:cxn ang="0">
                      <a:pos x="144" y="76"/>
                    </a:cxn>
                    <a:cxn ang="0">
                      <a:pos x="173" y="74"/>
                    </a:cxn>
                    <a:cxn ang="0">
                      <a:pos x="200" y="70"/>
                    </a:cxn>
                    <a:cxn ang="0">
                      <a:pos x="225" y="63"/>
                    </a:cxn>
                    <a:cxn ang="0">
                      <a:pos x="246" y="54"/>
                    </a:cxn>
                    <a:cxn ang="0">
                      <a:pos x="255" y="48"/>
                    </a:cxn>
                    <a:cxn ang="0">
                      <a:pos x="264" y="43"/>
                    </a:cxn>
                    <a:cxn ang="0">
                      <a:pos x="271" y="36"/>
                    </a:cxn>
                    <a:cxn ang="0">
                      <a:pos x="277" y="30"/>
                    </a:cxn>
                    <a:cxn ang="0">
                      <a:pos x="282" y="23"/>
                    </a:cxn>
                    <a:cxn ang="0">
                      <a:pos x="285" y="15"/>
                    </a:cxn>
                    <a:cxn ang="0">
                      <a:pos x="287" y="8"/>
                    </a:cxn>
                    <a:cxn ang="0">
                      <a:pos x="288" y="0"/>
                    </a:cxn>
                  </a:cxnLst>
                  <a:rect l="0" t="0" r="r" b="b"/>
                  <a:pathLst>
                    <a:path w="288" h="76">
                      <a:moveTo>
                        <a:pt x="0" y="0"/>
                      </a:moveTo>
                      <a:lnTo>
                        <a:pt x="1" y="8"/>
                      </a:lnTo>
                      <a:lnTo>
                        <a:pt x="3" y="15"/>
                      </a:lnTo>
                      <a:lnTo>
                        <a:pt x="6" y="23"/>
                      </a:lnTo>
                      <a:lnTo>
                        <a:pt x="11" y="30"/>
                      </a:lnTo>
                      <a:lnTo>
                        <a:pt x="17" y="36"/>
                      </a:lnTo>
                      <a:lnTo>
                        <a:pt x="25" y="43"/>
                      </a:lnTo>
                      <a:lnTo>
                        <a:pt x="33" y="48"/>
                      </a:lnTo>
                      <a:lnTo>
                        <a:pt x="42" y="54"/>
                      </a:lnTo>
                      <a:lnTo>
                        <a:pt x="63" y="63"/>
                      </a:lnTo>
                      <a:lnTo>
                        <a:pt x="88" y="70"/>
                      </a:lnTo>
                      <a:lnTo>
                        <a:pt x="115" y="74"/>
                      </a:lnTo>
                      <a:lnTo>
                        <a:pt x="144" y="76"/>
                      </a:lnTo>
                      <a:lnTo>
                        <a:pt x="173" y="74"/>
                      </a:lnTo>
                      <a:lnTo>
                        <a:pt x="200" y="70"/>
                      </a:lnTo>
                      <a:lnTo>
                        <a:pt x="225" y="63"/>
                      </a:lnTo>
                      <a:lnTo>
                        <a:pt x="246" y="54"/>
                      </a:lnTo>
                      <a:lnTo>
                        <a:pt x="255" y="48"/>
                      </a:lnTo>
                      <a:lnTo>
                        <a:pt x="264" y="43"/>
                      </a:lnTo>
                      <a:lnTo>
                        <a:pt x="271" y="36"/>
                      </a:lnTo>
                      <a:lnTo>
                        <a:pt x="277" y="30"/>
                      </a:lnTo>
                      <a:lnTo>
                        <a:pt x="282" y="23"/>
                      </a:lnTo>
                      <a:lnTo>
                        <a:pt x="285" y="15"/>
                      </a:lnTo>
                      <a:lnTo>
                        <a:pt x="287" y="8"/>
                      </a:lnTo>
                      <a:lnTo>
                        <a:pt x="288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</p:grpSp>
          <p:grpSp>
            <p:nvGrpSpPr>
              <p:cNvPr id="53286" name="Group 38"/>
              <p:cNvGrpSpPr>
                <a:grpSpLocks/>
              </p:cNvGrpSpPr>
              <p:nvPr/>
            </p:nvGrpSpPr>
            <p:grpSpPr bwMode="auto">
              <a:xfrm>
                <a:off x="687" y="1556"/>
                <a:ext cx="109" cy="198"/>
                <a:chOff x="2494" y="1844"/>
                <a:chExt cx="288" cy="480"/>
              </a:xfrm>
            </p:grpSpPr>
            <p:sp>
              <p:nvSpPr>
                <p:cNvPr id="53287" name="Freeform 39"/>
                <p:cNvSpPr>
                  <a:spLocks/>
                </p:cNvSpPr>
                <p:nvPr/>
              </p:nvSpPr>
              <p:spPr bwMode="auto">
                <a:xfrm>
                  <a:off x="2494" y="1844"/>
                  <a:ext cx="288" cy="480"/>
                </a:xfrm>
                <a:custGeom>
                  <a:avLst/>
                  <a:gdLst/>
                  <a:ahLst/>
                  <a:cxnLst>
                    <a:cxn ang="0">
                      <a:pos x="144" y="0"/>
                    </a:cxn>
                    <a:cxn ang="0">
                      <a:pos x="115" y="2"/>
                    </a:cxn>
                    <a:cxn ang="0">
                      <a:pos x="88" y="6"/>
                    </a:cxn>
                    <a:cxn ang="0">
                      <a:pos x="63" y="13"/>
                    </a:cxn>
                    <a:cxn ang="0">
                      <a:pos x="42" y="22"/>
                    </a:cxn>
                    <a:cxn ang="0">
                      <a:pos x="33" y="27"/>
                    </a:cxn>
                    <a:cxn ang="0">
                      <a:pos x="25" y="33"/>
                    </a:cxn>
                    <a:cxn ang="0">
                      <a:pos x="17" y="39"/>
                    </a:cxn>
                    <a:cxn ang="0">
                      <a:pos x="11" y="46"/>
                    </a:cxn>
                    <a:cxn ang="0">
                      <a:pos x="6" y="53"/>
                    </a:cxn>
                    <a:cxn ang="0">
                      <a:pos x="3" y="60"/>
                    </a:cxn>
                    <a:cxn ang="0">
                      <a:pos x="1" y="67"/>
                    </a:cxn>
                    <a:cxn ang="0">
                      <a:pos x="0" y="75"/>
                    </a:cxn>
                    <a:cxn ang="0">
                      <a:pos x="0" y="405"/>
                    </a:cxn>
                    <a:cxn ang="0">
                      <a:pos x="1" y="413"/>
                    </a:cxn>
                    <a:cxn ang="0">
                      <a:pos x="3" y="420"/>
                    </a:cxn>
                    <a:cxn ang="0">
                      <a:pos x="6" y="427"/>
                    </a:cxn>
                    <a:cxn ang="0">
                      <a:pos x="11" y="434"/>
                    </a:cxn>
                    <a:cxn ang="0">
                      <a:pos x="17" y="441"/>
                    </a:cxn>
                    <a:cxn ang="0">
                      <a:pos x="25" y="447"/>
                    </a:cxn>
                    <a:cxn ang="0">
                      <a:pos x="33" y="453"/>
                    </a:cxn>
                    <a:cxn ang="0">
                      <a:pos x="42" y="458"/>
                    </a:cxn>
                    <a:cxn ang="0">
                      <a:pos x="63" y="467"/>
                    </a:cxn>
                    <a:cxn ang="0">
                      <a:pos x="88" y="474"/>
                    </a:cxn>
                    <a:cxn ang="0">
                      <a:pos x="115" y="478"/>
                    </a:cxn>
                    <a:cxn ang="0">
                      <a:pos x="144" y="480"/>
                    </a:cxn>
                    <a:cxn ang="0">
                      <a:pos x="173" y="478"/>
                    </a:cxn>
                    <a:cxn ang="0">
                      <a:pos x="200" y="474"/>
                    </a:cxn>
                    <a:cxn ang="0">
                      <a:pos x="225" y="467"/>
                    </a:cxn>
                    <a:cxn ang="0">
                      <a:pos x="246" y="458"/>
                    </a:cxn>
                    <a:cxn ang="0">
                      <a:pos x="255" y="453"/>
                    </a:cxn>
                    <a:cxn ang="0">
                      <a:pos x="264" y="447"/>
                    </a:cxn>
                    <a:cxn ang="0">
                      <a:pos x="271" y="441"/>
                    </a:cxn>
                    <a:cxn ang="0">
                      <a:pos x="277" y="434"/>
                    </a:cxn>
                    <a:cxn ang="0">
                      <a:pos x="282" y="427"/>
                    </a:cxn>
                    <a:cxn ang="0">
                      <a:pos x="285" y="420"/>
                    </a:cxn>
                    <a:cxn ang="0">
                      <a:pos x="287" y="413"/>
                    </a:cxn>
                    <a:cxn ang="0">
                      <a:pos x="288" y="405"/>
                    </a:cxn>
                    <a:cxn ang="0">
                      <a:pos x="288" y="75"/>
                    </a:cxn>
                    <a:cxn ang="0">
                      <a:pos x="287" y="67"/>
                    </a:cxn>
                    <a:cxn ang="0">
                      <a:pos x="285" y="60"/>
                    </a:cxn>
                    <a:cxn ang="0">
                      <a:pos x="282" y="53"/>
                    </a:cxn>
                    <a:cxn ang="0">
                      <a:pos x="277" y="46"/>
                    </a:cxn>
                    <a:cxn ang="0">
                      <a:pos x="271" y="39"/>
                    </a:cxn>
                    <a:cxn ang="0">
                      <a:pos x="264" y="33"/>
                    </a:cxn>
                    <a:cxn ang="0">
                      <a:pos x="255" y="27"/>
                    </a:cxn>
                    <a:cxn ang="0">
                      <a:pos x="246" y="22"/>
                    </a:cxn>
                    <a:cxn ang="0">
                      <a:pos x="225" y="13"/>
                    </a:cxn>
                    <a:cxn ang="0">
                      <a:pos x="200" y="6"/>
                    </a:cxn>
                    <a:cxn ang="0">
                      <a:pos x="173" y="2"/>
                    </a:cxn>
                    <a:cxn ang="0">
                      <a:pos x="144" y="0"/>
                    </a:cxn>
                  </a:cxnLst>
                  <a:rect l="0" t="0" r="r" b="b"/>
                  <a:pathLst>
                    <a:path w="288" h="480">
                      <a:moveTo>
                        <a:pt x="144" y="0"/>
                      </a:moveTo>
                      <a:lnTo>
                        <a:pt x="115" y="2"/>
                      </a:lnTo>
                      <a:lnTo>
                        <a:pt x="88" y="6"/>
                      </a:lnTo>
                      <a:lnTo>
                        <a:pt x="63" y="13"/>
                      </a:lnTo>
                      <a:lnTo>
                        <a:pt x="42" y="22"/>
                      </a:lnTo>
                      <a:lnTo>
                        <a:pt x="33" y="27"/>
                      </a:lnTo>
                      <a:lnTo>
                        <a:pt x="25" y="33"/>
                      </a:lnTo>
                      <a:lnTo>
                        <a:pt x="17" y="39"/>
                      </a:lnTo>
                      <a:lnTo>
                        <a:pt x="11" y="46"/>
                      </a:lnTo>
                      <a:lnTo>
                        <a:pt x="6" y="53"/>
                      </a:lnTo>
                      <a:lnTo>
                        <a:pt x="3" y="60"/>
                      </a:lnTo>
                      <a:lnTo>
                        <a:pt x="1" y="67"/>
                      </a:lnTo>
                      <a:lnTo>
                        <a:pt x="0" y="75"/>
                      </a:lnTo>
                      <a:lnTo>
                        <a:pt x="0" y="405"/>
                      </a:lnTo>
                      <a:lnTo>
                        <a:pt x="1" y="413"/>
                      </a:lnTo>
                      <a:lnTo>
                        <a:pt x="3" y="420"/>
                      </a:lnTo>
                      <a:lnTo>
                        <a:pt x="6" y="427"/>
                      </a:lnTo>
                      <a:lnTo>
                        <a:pt x="11" y="434"/>
                      </a:lnTo>
                      <a:lnTo>
                        <a:pt x="17" y="441"/>
                      </a:lnTo>
                      <a:lnTo>
                        <a:pt x="25" y="447"/>
                      </a:lnTo>
                      <a:lnTo>
                        <a:pt x="33" y="453"/>
                      </a:lnTo>
                      <a:lnTo>
                        <a:pt x="42" y="458"/>
                      </a:lnTo>
                      <a:lnTo>
                        <a:pt x="63" y="467"/>
                      </a:lnTo>
                      <a:lnTo>
                        <a:pt x="88" y="474"/>
                      </a:lnTo>
                      <a:lnTo>
                        <a:pt x="115" y="478"/>
                      </a:lnTo>
                      <a:lnTo>
                        <a:pt x="144" y="480"/>
                      </a:lnTo>
                      <a:lnTo>
                        <a:pt x="173" y="478"/>
                      </a:lnTo>
                      <a:lnTo>
                        <a:pt x="200" y="474"/>
                      </a:lnTo>
                      <a:lnTo>
                        <a:pt x="225" y="467"/>
                      </a:lnTo>
                      <a:lnTo>
                        <a:pt x="246" y="458"/>
                      </a:lnTo>
                      <a:lnTo>
                        <a:pt x="255" y="453"/>
                      </a:lnTo>
                      <a:lnTo>
                        <a:pt x="264" y="447"/>
                      </a:lnTo>
                      <a:lnTo>
                        <a:pt x="271" y="441"/>
                      </a:lnTo>
                      <a:lnTo>
                        <a:pt x="277" y="434"/>
                      </a:lnTo>
                      <a:lnTo>
                        <a:pt x="282" y="427"/>
                      </a:lnTo>
                      <a:lnTo>
                        <a:pt x="285" y="420"/>
                      </a:lnTo>
                      <a:lnTo>
                        <a:pt x="287" y="413"/>
                      </a:lnTo>
                      <a:lnTo>
                        <a:pt x="288" y="405"/>
                      </a:lnTo>
                      <a:lnTo>
                        <a:pt x="288" y="75"/>
                      </a:lnTo>
                      <a:lnTo>
                        <a:pt x="287" y="67"/>
                      </a:lnTo>
                      <a:lnTo>
                        <a:pt x="285" y="60"/>
                      </a:lnTo>
                      <a:lnTo>
                        <a:pt x="282" y="53"/>
                      </a:lnTo>
                      <a:lnTo>
                        <a:pt x="277" y="46"/>
                      </a:lnTo>
                      <a:lnTo>
                        <a:pt x="271" y="39"/>
                      </a:lnTo>
                      <a:lnTo>
                        <a:pt x="264" y="33"/>
                      </a:lnTo>
                      <a:lnTo>
                        <a:pt x="255" y="27"/>
                      </a:lnTo>
                      <a:lnTo>
                        <a:pt x="246" y="22"/>
                      </a:lnTo>
                      <a:lnTo>
                        <a:pt x="225" y="13"/>
                      </a:lnTo>
                      <a:lnTo>
                        <a:pt x="200" y="6"/>
                      </a:lnTo>
                      <a:lnTo>
                        <a:pt x="173" y="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53288" name="Freeform 40"/>
                <p:cNvSpPr>
                  <a:spLocks/>
                </p:cNvSpPr>
                <p:nvPr/>
              </p:nvSpPr>
              <p:spPr bwMode="auto">
                <a:xfrm>
                  <a:off x="2494" y="1844"/>
                  <a:ext cx="288" cy="480"/>
                </a:xfrm>
                <a:custGeom>
                  <a:avLst/>
                  <a:gdLst/>
                  <a:ahLst/>
                  <a:cxnLst>
                    <a:cxn ang="0">
                      <a:pos x="144" y="0"/>
                    </a:cxn>
                    <a:cxn ang="0">
                      <a:pos x="115" y="2"/>
                    </a:cxn>
                    <a:cxn ang="0">
                      <a:pos x="88" y="6"/>
                    </a:cxn>
                    <a:cxn ang="0">
                      <a:pos x="63" y="13"/>
                    </a:cxn>
                    <a:cxn ang="0">
                      <a:pos x="42" y="22"/>
                    </a:cxn>
                    <a:cxn ang="0">
                      <a:pos x="33" y="27"/>
                    </a:cxn>
                    <a:cxn ang="0">
                      <a:pos x="25" y="33"/>
                    </a:cxn>
                    <a:cxn ang="0">
                      <a:pos x="17" y="39"/>
                    </a:cxn>
                    <a:cxn ang="0">
                      <a:pos x="11" y="46"/>
                    </a:cxn>
                    <a:cxn ang="0">
                      <a:pos x="6" y="53"/>
                    </a:cxn>
                    <a:cxn ang="0">
                      <a:pos x="3" y="60"/>
                    </a:cxn>
                    <a:cxn ang="0">
                      <a:pos x="1" y="67"/>
                    </a:cxn>
                    <a:cxn ang="0">
                      <a:pos x="0" y="75"/>
                    </a:cxn>
                    <a:cxn ang="0">
                      <a:pos x="0" y="405"/>
                    </a:cxn>
                    <a:cxn ang="0">
                      <a:pos x="1" y="413"/>
                    </a:cxn>
                    <a:cxn ang="0">
                      <a:pos x="3" y="420"/>
                    </a:cxn>
                    <a:cxn ang="0">
                      <a:pos x="6" y="427"/>
                    </a:cxn>
                    <a:cxn ang="0">
                      <a:pos x="11" y="434"/>
                    </a:cxn>
                    <a:cxn ang="0">
                      <a:pos x="17" y="441"/>
                    </a:cxn>
                    <a:cxn ang="0">
                      <a:pos x="25" y="447"/>
                    </a:cxn>
                    <a:cxn ang="0">
                      <a:pos x="33" y="453"/>
                    </a:cxn>
                    <a:cxn ang="0">
                      <a:pos x="42" y="458"/>
                    </a:cxn>
                    <a:cxn ang="0">
                      <a:pos x="63" y="467"/>
                    </a:cxn>
                    <a:cxn ang="0">
                      <a:pos x="88" y="474"/>
                    </a:cxn>
                    <a:cxn ang="0">
                      <a:pos x="115" y="478"/>
                    </a:cxn>
                    <a:cxn ang="0">
                      <a:pos x="144" y="480"/>
                    </a:cxn>
                    <a:cxn ang="0">
                      <a:pos x="173" y="478"/>
                    </a:cxn>
                    <a:cxn ang="0">
                      <a:pos x="200" y="474"/>
                    </a:cxn>
                    <a:cxn ang="0">
                      <a:pos x="225" y="467"/>
                    </a:cxn>
                    <a:cxn ang="0">
                      <a:pos x="246" y="458"/>
                    </a:cxn>
                    <a:cxn ang="0">
                      <a:pos x="255" y="453"/>
                    </a:cxn>
                    <a:cxn ang="0">
                      <a:pos x="264" y="447"/>
                    </a:cxn>
                    <a:cxn ang="0">
                      <a:pos x="271" y="441"/>
                    </a:cxn>
                    <a:cxn ang="0">
                      <a:pos x="277" y="434"/>
                    </a:cxn>
                    <a:cxn ang="0">
                      <a:pos x="282" y="427"/>
                    </a:cxn>
                    <a:cxn ang="0">
                      <a:pos x="285" y="420"/>
                    </a:cxn>
                    <a:cxn ang="0">
                      <a:pos x="287" y="413"/>
                    </a:cxn>
                    <a:cxn ang="0">
                      <a:pos x="288" y="405"/>
                    </a:cxn>
                    <a:cxn ang="0">
                      <a:pos x="288" y="75"/>
                    </a:cxn>
                    <a:cxn ang="0">
                      <a:pos x="287" y="67"/>
                    </a:cxn>
                    <a:cxn ang="0">
                      <a:pos x="285" y="60"/>
                    </a:cxn>
                    <a:cxn ang="0">
                      <a:pos x="282" y="53"/>
                    </a:cxn>
                    <a:cxn ang="0">
                      <a:pos x="277" y="46"/>
                    </a:cxn>
                    <a:cxn ang="0">
                      <a:pos x="271" y="39"/>
                    </a:cxn>
                    <a:cxn ang="0">
                      <a:pos x="264" y="33"/>
                    </a:cxn>
                    <a:cxn ang="0">
                      <a:pos x="255" y="27"/>
                    </a:cxn>
                    <a:cxn ang="0">
                      <a:pos x="246" y="22"/>
                    </a:cxn>
                    <a:cxn ang="0">
                      <a:pos x="225" y="13"/>
                    </a:cxn>
                    <a:cxn ang="0">
                      <a:pos x="200" y="6"/>
                    </a:cxn>
                    <a:cxn ang="0">
                      <a:pos x="173" y="2"/>
                    </a:cxn>
                    <a:cxn ang="0">
                      <a:pos x="144" y="0"/>
                    </a:cxn>
                  </a:cxnLst>
                  <a:rect l="0" t="0" r="r" b="b"/>
                  <a:pathLst>
                    <a:path w="288" h="480">
                      <a:moveTo>
                        <a:pt x="144" y="0"/>
                      </a:moveTo>
                      <a:lnTo>
                        <a:pt x="115" y="2"/>
                      </a:lnTo>
                      <a:lnTo>
                        <a:pt x="88" y="6"/>
                      </a:lnTo>
                      <a:lnTo>
                        <a:pt x="63" y="13"/>
                      </a:lnTo>
                      <a:lnTo>
                        <a:pt x="42" y="22"/>
                      </a:lnTo>
                      <a:lnTo>
                        <a:pt x="33" y="27"/>
                      </a:lnTo>
                      <a:lnTo>
                        <a:pt x="25" y="33"/>
                      </a:lnTo>
                      <a:lnTo>
                        <a:pt x="17" y="39"/>
                      </a:lnTo>
                      <a:lnTo>
                        <a:pt x="11" y="46"/>
                      </a:lnTo>
                      <a:lnTo>
                        <a:pt x="6" y="53"/>
                      </a:lnTo>
                      <a:lnTo>
                        <a:pt x="3" y="60"/>
                      </a:lnTo>
                      <a:lnTo>
                        <a:pt x="1" y="67"/>
                      </a:lnTo>
                      <a:lnTo>
                        <a:pt x="0" y="75"/>
                      </a:lnTo>
                      <a:lnTo>
                        <a:pt x="0" y="405"/>
                      </a:lnTo>
                      <a:lnTo>
                        <a:pt x="1" y="413"/>
                      </a:lnTo>
                      <a:lnTo>
                        <a:pt x="3" y="420"/>
                      </a:lnTo>
                      <a:lnTo>
                        <a:pt x="6" y="427"/>
                      </a:lnTo>
                      <a:lnTo>
                        <a:pt x="11" y="434"/>
                      </a:lnTo>
                      <a:lnTo>
                        <a:pt x="17" y="441"/>
                      </a:lnTo>
                      <a:lnTo>
                        <a:pt x="25" y="447"/>
                      </a:lnTo>
                      <a:lnTo>
                        <a:pt x="33" y="453"/>
                      </a:lnTo>
                      <a:lnTo>
                        <a:pt x="42" y="458"/>
                      </a:lnTo>
                      <a:lnTo>
                        <a:pt x="63" y="467"/>
                      </a:lnTo>
                      <a:lnTo>
                        <a:pt x="88" y="474"/>
                      </a:lnTo>
                      <a:lnTo>
                        <a:pt x="115" y="478"/>
                      </a:lnTo>
                      <a:lnTo>
                        <a:pt x="144" y="480"/>
                      </a:lnTo>
                      <a:lnTo>
                        <a:pt x="173" y="478"/>
                      </a:lnTo>
                      <a:lnTo>
                        <a:pt x="200" y="474"/>
                      </a:lnTo>
                      <a:lnTo>
                        <a:pt x="225" y="467"/>
                      </a:lnTo>
                      <a:lnTo>
                        <a:pt x="246" y="458"/>
                      </a:lnTo>
                      <a:lnTo>
                        <a:pt x="255" y="453"/>
                      </a:lnTo>
                      <a:lnTo>
                        <a:pt x="264" y="447"/>
                      </a:lnTo>
                      <a:lnTo>
                        <a:pt x="271" y="441"/>
                      </a:lnTo>
                      <a:lnTo>
                        <a:pt x="277" y="434"/>
                      </a:lnTo>
                      <a:lnTo>
                        <a:pt x="282" y="427"/>
                      </a:lnTo>
                      <a:lnTo>
                        <a:pt x="285" y="420"/>
                      </a:lnTo>
                      <a:lnTo>
                        <a:pt x="287" y="413"/>
                      </a:lnTo>
                      <a:lnTo>
                        <a:pt x="288" y="405"/>
                      </a:lnTo>
                      <a:lnTo>
                        <a:pt x="288" y="75"/>
                      </a:lnTo>
                      <a:lnTo>
                        <a:pt x="287" y="67"/>
                      </a:lnTo>
                      <a:lnTo>
                        <a:pt x="285" y="60"/>
                      </a:lnTo>
                      <a:lnTo>
                        <a:pt x="282" y="53"/>
                      </a:lnTo>
                      <a:lnTo>
                        <a:pt x="277" y="46"/>
                      </a:lnTo>
                      <a:lnTo>
                        <a:pt x="271" y="39"/>
                      </a:lnTo>
                      <a:lnTo>
                        <a:pt x="264" y="33"/>
                      </a:lnTo>
                      <a:lnTo>
                        <a:pt x="255" y="27"/>
                      </a:lnTo>
                      <a:lnTo>
                        <a:pt x="246" y="22"/>
                      </a:lnTo>
                      <a:lnTo>
                        <a:pt x="225" y="13"/>
                      </a:lnTo>
                      <a:lnTo>
                        <a:pt x="200" y="6"/>
                      </a:lnTo>
                      <a:lnTo>
                        <a:pt x="173" y="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53289" name="Freeform 41"/>
                <p:cNvSpPr>
                  <a:spLocks/>
                </p:cNvSpPr>
                <p:nvPr/>
              </p:nvSpPr>
              <p:spPr bwMode="auto">
                <a:xfrm>
                  <a:off x="2494" y="1919"/>
                  <a:ext cx="288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8"/>
                    </a:cxn>
                    <a:cxn ang="0">
                      <a:pos x="3" y="15"/>
                    </a:cxn>
                    <a:cxn ang="0">
                      <a:pos x="6" y="23"/>
                    </a:cxn>
                    <a:cxn ang="0">
                      <a:pos x="11" y="30"/>
                    </a:cxn>
                    <a:cxn ang="0">
                      <a:pos x="17" y="36"/>
                    </a:cxn>
                    <a:cxn ang="0">
                      <a:pos x="25" y="43"/>
                    </a:cxn>
                    <a:cxn ang="0">
                      <a:pos x="33" y="48"/>
                    </a:cxn>
                    <a:cxn ang="0">
                      <a:pos x="42" y="54"/>
                    </a:cxn>
                    <a:cxn ang="0">
                      <a:pos x="63" y="63"/>
                    </a:cxn>
                    <a:cxn ang="0">
                      <a:pos x="88" y="70"/>
                    </a:cxn>
                    <a:cxn ang="0">
                      <a:pos x="115" y="74"/>
                    </a:cxn>
                    <a:cxn ang="0">
                      <a:pos x="144" y="76"/>
                    </a:cxn>
                    <a:cxn ang="0">
                      <a:pos x="173" y="74"/>
                    </a:cxn>
                    <a:cxn ang="0">
                      <a:pos x="200" y="70"/>
                    </a:cxn>
                    <a:cxn ang="0">
                      <a:pos x="225" y="63"/>
                    </a:cxn>
                    <a:cxn ang="0">
                      <a:pos x="246" y="54"/>
                    </a:cxn>
                    <a:cxn ang="0">
                      <a:pos x="255" y="48"/>
                    </a:cxn>
                    <a:cxn ang="0">
                      <a:pos x="264" y="43"/>
                    </a:cxn>
                    <a:cxn ang="0">
                      <a:pos x="271" y="36"/>
                    </a:cxn>
                    <a:cxn ang="0">
                      <a:pos x="277" y="30"/>
                    </a:cxn>
                    <a:cxn ang="0">
                      <a:pos x="282" y="23"/>
                    </a:cxn>
                    <a:cxn ang="0">
                      <a:pos x="285" y="15"/>
                    </a:cxn>
                    <a:cxn ang="0">
                      <a:pos x="287" y="8"/>
                    </a:cxn>
                    <a:cxn ang="0">
                      <a:pos x="288" y="0"/>
                    </a:cxn>
                  </a:cxnLst>
                  <a:rect l="0" t="0" r="r" b="b"/>
                  <a:pathLst>
                    <a:path w="288" h="76">
                      <a:moveTo>
                        <a:pt x="0" y="0"/>
                      </a:moveTo>
                      <a:lnTo>
                        <a:pt x="1" y="8"/>
                      </a:lnTo>
                      <a:lnTo>
                        <a:pt x="3" y="15"/>
                      </a:lnTo>
                      <a:lnTo>
                        <a:pt x="6" y="23"/>
                      </a:lnTo>
                      <a:lnTo>
                        <a:pt x="11" y="30"/>
                      </a:lnTo>
                      <a:lnTo>
                        <a:pt x="17" y="36"/>
                      </a:lnTo>
                      <a:lnTo>
                        <a:pt x="25" y="43"/>
                      </a:lnTo>
                      <a:lnTo>
                        <a:pt x="33" y="48"/>
                      </a:lnTo>
                      <a:lnTo>
                        <a:pt x="42" y="54"/>
                      </a:lnTo>
                      <a:lnTo>
                        <a:pt x="63" y="63"/>
                      </a:lnTo>
                      <a:lnTo>
                        <a:pt x="88" y="70"/>
                      </a:lnTo>
                      <a:lnTo>
                        <a:pt x="115" y="74"/>
                      </a:lnTo>
                      <a:lnTo>
                        <a:pt x="144" y="76"/>
                      </a:lnTo>
                      <a:lnTo>
                        <a:pt x="173" y="74"/>
                      </a:lnTo>
                      <a:lnTo>
                        <a:pt x="200" y="70"/>
                      </a:lnTo>
                      <a:lnTo>
                        <a:pt x="225" y="63"/>
                      </a:lnTo>
                      <a:lnTo>
                        <a:pt x="246" y="54"/>
                      </a:lnTo>
                      <a:lnTo>
                        <a:pt x="255" y="48"/>
                      </a:lnTo>
                      <a:lnTo>
                        <a:pt x="264" y="43"/>
                      </a:lnTo>
                      <a:lnTo>
                        <a:pt x="271" y="36"/>
                      </a:lnTo>
                      <a:lnTo>
                        <a:pt x="277" y="30"/>
                      </a:lnTo>
                      <a:lnTo>
                        <a:pt x="282" y="23"/>
                      </a:lnTo>
                      <a:lnTo>
                        <a:pt x="285" y="15"/>
                      </a:lnTo>
                      <a:lnTo>
                        <a:pt x="287" y="8"/>
                      </a:lnTo>
                      <a:lnTo>
                        <a:pt x="288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</p:grpSp>
          <p:sp>
            <p:nvSpPr>
              <p:cNvPr id="53290" name="Freeform 42"/>
              <p:cNvSpPr>
                <a:spLocks/>
              </p:cNvSpPr>
              <p:nvPr/>
            </p:nvSpPr>
            <p:spPr bwMode="auto">
              <a:xfrm>
                <a:off x="845" y="1791"/>
                <a:ext cx="342" cy="290"/>
              </a:xfrm>
              <a:custGeom>
                <a:avLst/>
                <a:gdLst/>
                <a:ahLst/>
                <a:cxnLst>
                  <a:cxn ang="0">
                    <a:pos x="446" y="101"/>
                  </a:cxn>
                  <a:cxn ang="0">
                    <a:pos x="445" y="163"/>
                  </a:cxn>
                  <a:cxn ang="0">
                    <a:pos x="478" y="209"/>
                  </a:cxn>
                  <a:cxn ang="0">
                    <a:pos x="530" y="223"/>
                  </a:cxn>
                  <a:cxn ang="0">
                    <a:pos x="700" y="199"/>
                  </a:cxn>
                  <a:cxn ang="0">
                    <a:pos x="838" y="172"/>
                  </a:cxn>
                  <a:cxn ang="0">
                    <a:pos x="852" y="194"/>
                  </a:cxn>
                  <a:cxn ang="0">
                    <a:pos x="866" y="214"/>
                  </a:cxn>
                  <a:cxn ang="0">
                    <a:pos x="865" y="255"/>
                  </a:cxn>
                  <a:cxn ang="0">
                    <a:pos x="836" y="369"/>
                  </a:cxn>
                  <a:cxn ang="0">
                    <a:pos x="736" y="591"/>
                  </a:cxn>
                  <a:cxn ang="0">
                    <a:pos x="705" y="637"/>
                  </a:cxn>
                  <a:cxn ang="0">
                    <a:pos x="680" y="664"/>
                  </a:cxn>
                  <a:cxn ang="0">
                    <a:pos x="667" y="682"/>
                  </a:cxn>
                  <a:cxn ang="0">
                    <a:pos x="658" y="659"/>
                  </a:cxn>
                  <a:cxn ang="0">
                    <a:pos x="584" y="598"/>
                  </a:cxn>
                  <a:cxn ang="0">
                    <a:pos x="534" y="490"/>
                  </a:cxn>
                  <a:cxn ang="0">
                    <a:pos x="476" y="429"/>
                  </a:cxn>
                  <a:cxn ang="0">
                    <a:pos x="434" y="423"/>
                  </a:cxn>
                  <a:cxn ang="0">
                    <a:pos x="397" y="452"/>
                  </a:cxn>
                  <a:cxn ang="0">
                    <a:pos x="336" y="567"/>
                  </a:cxn>
                  <a:cxn ang="0">
                    <a:pos x="293" y="645"/>
                  </a:cxn>
                  <a:cxn ang="0">
                    <a:pos x="275" y="664"/>
                  </a:cxn>
                  <a:cxn ang="0">
                    <a:pos x="263" y="682"/>
                  </a:cxn>
                  <a:cxn ang="0">
                    <a:pos x="255" y="656"/>
                  </a:cxn>
                  <a:cxn ang="0">
                    <a:pos x="202" y="587"/>
                  </a:cxn>
                  <a:cxn ang="0">
                    <a:pos x="111" y="393"/>
                  </a:cxn>
                  <a:cxn ang="0">
                    <a:pos x="31" y="288"/>
                  </a:cxn>
                  <a:cxn ang="0">
                    <a:pos x="124" y="514"/>
                  </a:cxn>
                  <a:cxn ang="0">
                    <a:pos x="201" y="652"/>
                  </a:cxn>
                  <a:cxn ang="0">
                    <a:pos x="256" y="698"/>
                  </a:cxn>
                  <a:cxn ang="0">
                    <a:pos x="295" y="693"/>
                  </a:cxn>
                  <a:cxn ang="0">
                    <a:pos x="334" y="648"/>
                  </a:cxn>
                  <a:cxn ang="0">
                    <a:pos x="403" y="510"/>
                  </a:cxn>
                  <a:cxn ang="0">
                    <a:pos x="435" y="464"/>
                  </a:cxn>
                  <a:cxn ang="0">
                    <a:pos x="441" y="440"/>
                  </a:cxn>
                  <a:cxn ang="0">
                    <a:pos x="455" y="459"/>
                  </a:cxn>
                  <a:cxn ang="0">
                    <a:pos x="478" y="478"/>
                  </a:cxn>
                  <a:cxn ang="0">
                    <a:pos x="536" y="557"/>
                  </a:cxn>
                  <a:cxn ang="0">
                    <a:pos x="617" y="671"/>
                  </a:cxn>
                  <a:cxn ang="0">
                    <a:pos x="660" y="699"/>
                  </a:cxn>
                  <a:cxn ang="0">
                    <a:pos x="702" y="691"/>
                  </a:cxn>
                  <a:cxn ang="0">
                    <a:pos x="748" y="640"/>
                  </a:cxn>
                  <a:cxn ang="0">
                    <a:pos x="823" y="500"/>
                  </a:cxn>
                  <a:cxn ang="0">
                    <a:pos x="897" y="277"/>
                  </a:cxn>
                  <a:cxn ang="0">
                    <a:pos x="902" y="217"/>
                  </a:cxn>
                  <a:cxn ang="0">
                    <a:pos x="884" y="173"/>
                  </a:cxn>
                  <a:cxn ang="0">
                    <a:pos x="838" y="154"/>
                  </a:cxn>
                  <a:cxn ang="0">
                    <a:pos x="668" y="168"/>
                  </a:cxn>
                  <a:cxn ang="0">
                    <a:pos x="520" y="187"/>
                  </a:cxn>
                  <a:cxn ang="0">
                    <a:pos x="492" y="176"/>
                  </a:cxn>
                  <a:cxn ang="0">
                    <a:pos x="486" y="169"/>
                  </a:cxn>
                  <a:cxn ang="0">
                    <a:pos x="477" y="133"/>
                  </a:cxn>
                  <a:cxn ang="0">
                    <a:pos x="490" y="73"/>
                  </a:cxn>
                </a:cxnLst>
                <a:rect l="0" t="0" r="r" b="b"/>
                <a:pathLst>
                  <a:path w="902" h="701">
                    <a:moveTo>
                      <a:pt x="513" y="14"/>
                    </a:moveTo>
                    <a:lnTo>
                      <a:pt x="480" y="0"/>
                    </a:lnTo>
                    <a:lnTo>
                      <a:pt x="468" y="30"/>
                    </a:lnTo>
                    <a:lnTo>
                      <a:pt x="457" y="59"/>
                    </a:lnTo>
                    <a:lnTo>
                      <a:pt x="449" y="88"/>
                    </a:lnTo>
                    <a:lnTo>
                      <a:pt x="446" y="101"/>
                    </a:lnTo>
                    <a:lnTo>
                      <a:pt x="444" y="108"/>
                    </a:lnTo>
                    <a:lnTo>
                      <a:pt x="442" y="121"/>
                    </a:lnTo>
                    <a:lnTo>
                      <a:pt x="441" y="133"/>
                    </a:lnTo>
                    <a:lnTo>
                      <a:pt x="441" y="145"/>
                    </a:lnTo>
                    <a:lnTo>
                      <a:pt x="443" y="156"/>
                    </a:lnTo>
                    <a:lnTo>
                      <a:pt x="445" y="163"/>
                    </a:lnTo>
                    <a:lnTo>
                      <a:pt x="448" y="174"/>
                    </a:lnTo>
                    <a:lnTo>
                      <a:pt x="453" y="183"/>
                    </a:lnTo>
                    <a:lnTo>
                      <a:pt x="457" y="189"/>
                    </a:lnTo>
                    <a:lnTo>
                      <a:pt x="463" y="198"/>
                    </a:lnTo>
                    <a:lnTo>
                      <a:pt x="472" y="205"/>
                    </a:lnTo>
                    <a:lnTo>
                      <a:pt x="478" y="209"/>
                    </a:lnTo>
                    <a:lnTo>
                      <a:pt x="488" y="215"/>
                    </a:lnTo>
                    <a:lnTo>
                      <a:pt x="496" y="218"/>
                    </a:lnTo>
                    <a:lnTo>
                      <a:pt x="504" y="220"/>
                    </a:lnTo>
                    <a:lnTo>
                      <a:pt x="511" y="221"/>
                    </a:lnTo>
                    <a:lnTo>
                      <a:pt x="520" y="223"/>
                    </a:lnTo>
                    <a:lnTo>
                      <a:pt x="530" y="223"/>
                    </a:lnTo>
                    <a:lnTo>
                      <a:pt x="552" y="222"/>
                    </a:lnTo>
                    <a:lnTo>
                      <a:pt x="579" y="219"/>
                    </a:lnTo>
                    <a:lnTo>
                      <a:pt x="607" y="215"/>
                    </a:lnTo>
                    <a:lnTo>
                      <a:pt x="637" y="210"/>
                    </a:lnTo>
                    <a:lnTo>
                      <a:pt x="668" y="204"/>
                    </a:lnTo>
                    <a:lnTo>
                      <a:pt x="700" y="199"/>
                    </a:lnTo>
                    <a:lnTo>
                      <a:pt x="731" y="194"/>
                    </a:lnTo>
                    <a:lnTo>
                      <a:pt x="761" y="190"/>
                    </a:lnTo>
                    <a:lnTo>
                      <a:pt x="790" y="188"/>
                    </a:lnTo>
                    <a:lnTo>
                      <a:pt x="816" y="188"/>
                    </a:lnTo>
                    <a:lnTo>
                      <a:pt x="838" y="190"/>
                    </a:lnTo>
                    <a:lnTo>
                      <a:pt x="838" y="172"/>
                    </a:lnTo>
                    <a:lnTo>
                      <a:pt x="831" y="189"/>
                    </a:lnTo>
                    <a:lnTo>
                      <a:pt x="841" y="191"/>
                    </a:lnTo>
                    <a:lnTo>
                      <a:pt x="850" y="194"/>
                    </a:lnTo>
                    <a:lnTo>
                      <a:pt x="858" y="198"/>
                    </a:lnTo>
                    <a:lnTo>
                      <a:pt x="865" y="181"/>
                    </a:lnTo>
                    <a:lnTo>
                      <a:pt x="852" y="194"/>
                    </a:lnTo>
                    <a:lnTo>
                      <a:pt x="858" y="199"/>
                    </a:lnTo>
                    <a:lnTo>
                      <a:pt x="863" y="205"/>
                    </a:lnTo>
                    <a:lnTo>
                      <a:pt x="876" y="192"/>
                    </a:lnTo>
                    <a:lnTo>
                      <a:pt x="860" y="199"/>
                    </a:lnTo>
                    <a:lnTo>
                      <a:pt x="864" y="206"/>
                    </a:lnTo>
                    <a:lnTo>
                      <a:pt x="866" y="214"/>
                    </a:lnTo>
                    <a:lnTo>
                      <a:pt x="883" y="207"/>
                    </a:lnTo>
                    <a:lnTo>
                      <a:pt x="865" y="207"/>
                    </a:lnTo>
                    <a:lnTo>
                      <a:pt x="866" y="217"/>
                    </a:lnTo>
                    <a:lnTo>
                      <a:pt x="866" y="228"/>
                    </a:lnTo>
                    <a:lnTo>
                      <a:pt x="866" y="241"/>
                    </a:lnTo>
                    <a:lnTo>
                      <a:pt x="865" y="255"/>
                    </a:lnTo>
                    <a:lnTo>
                      <a:pt x="862" y="270"/>
                    </a:lnTo>
                    <a:lnTo>
                      <a:pt x="880" y="270"/>
                    </a:lnTo>
                    <a:lnTo>
                      <a:pt x="864" y="263"/>
                    </a:lnTo>
                    <a:lnTo>
                      <a:pt x="857" y="295"/>
                    </a:lnTo>
                    <a:lnTo>
                      <a:pt x="848" y="331"/>
                    </a:lnTo>
                    <a:lnTo>
                      <a:pt x="836" y="369"/>
                    </a:lnTo>
                    <a:lnTo>
                      <a:pt x="822" y="408"/>
                    </a:lnTo>
                    <a:lnTo>
                      <a:pt x="807" y="447"/>
                    </a:lnTo>
                    <a:lnTo>
                      <a:pt x="790" y="486"/>
                    </a:lnTo>
                    <a:lnTo>
                      <a:pt x="772" y="524"/>
                    </a:lnTo>
                    <a:lnTo>
                      <a:pt x="754" y="559"/>
                    </a:lnTo>
                    <a:lnTo>
                      <a:pt x="736" y="591"/>
                    </a:lnTo>
                    <a:lnTo>
                      <a:pt x="728" y="606"/>
                    </a:lnTo>
                    <a:lnTo>
                      <a:pt x="719" y="620"/>
                    </a:lnTo>
                    <a:lnTo>
                      <a:pt x="735" y="627"/>
                    </a:lnTo>
                    <a:lnTo>
                      <a:pt x="722" y="614"/>
                    </a:lnTo>
                    <a:lnTo>
                      <a:pt x="714" y="626"/>
                    </a:lnTo>
                    <a:lnTo>
                      <a:pt x="705" y="637"/>
                    </a:lnTo>
                    <a:lnTo>
                      <a:pt x="697" y="647"/>
                    </a:lnTo>
                    <a:lnTo>
                      <a:pt x="689" y="655"/>
                    </a:lnTo>
                    <a:lnTo>
                      <a:pt x="682" y="661"/>
                    </a:lnTo>
                    <a:lnTo>
                      <a:pt x="695" y="674"/>
                    </a:lnTo>
                    <a:lnTo>
                      <a:pt x="688" y="658"/>
                    </a:lnTo>
                    <a:lnTo>
                      <a:pt x="680" y="664"/>
                    </a:lnTo>
                    <a:lnTo>
                      <a:pt x="674" y="665"/>
                    </a:lnTo>
                    <a:lnTo>
                      <a:pt x="681" y="682"/>
                    </a:lnTo>
                    <a:lnTo>
                      <a:pt x="681" y="664"/>
                    </a:lnTo>
                    <a:lnTo>
                      <a:pt x="674" y="665"/>
                    </a:lnTo>
                    <a:lnTo>
                      <a:pt x="667" y="664"/>
                    </a:lnTo>
                    <a:lnTo>
                      <a:pt x="667" y="682"/>
                    </a:lnTo>
                    <a:lnTo>
                      <a:pt x="674" y="666"/>
                    </a:lnTo>
                    <a:lnTo>
                      <a:pt x="667" y="664"/>
                    </a:lnTo>
                    <a:lnTo>
                      <a:pt x="660" y="660"/>
                    </a:lnTo>
                    <a:lnTo>
                      <a:pt x="652" y="655"/>
                    </a:lnTo>
                    <a:lnTo>
                      <a:pt x="645" y="672"/>
                    </a:lnTo>
                    <a:lnTo>
                      <a:pt x="658" y="659"/>
                    </a:lnTo>
                    <a:lnTo>
                      <a:pt x="651" y="653"/>
                    </a:lnTo>
                    <a:lnTo>
                      <a:pt x="643" y="645"/>
                    </a:lnTo>
                    <a:lnTo>
                      <a:pt x="628" y="628"/>
                    </a:lnTo>
                    <a:lnTo>
                      <a:pt x="612" y="608"/>
                    </a:lnTo>
                    <a:lnTo>
                      <a:pt x="597" y="585"/>
                    </a:lnTo>
                    <a:lnTo>
                      <a:pt x="584" y="598"/>
                    </a:lnTo>
                    <a:lnTo>
                      <a:pt x="600" y="591"/>
                    </a:lnTo>
                    <a:lnTo>
                      <a:pt x="585" y="567"/>
                    </a:lnTo>
                    <a:lnTo>
                      <a:pt x="569" y="543"/>
                    </a:lnTo>
                    <a:lnTo>
                      <a:pt x="553" y="519"/>
                    </a:lnTo>
                    <a:lnTo>
                      <a:pt x="550" y="513"/>
                    </a:lnTo>
                    <a:lnTo>
                      <a:pt x="534" y="490"/>
                    </a:lnTo>
                    <a:lnTo>
                      <a:pt x="519" y="469"/>
                    </a:lnTo>
                    <a:lnTo>
                      <a:pt x="504" y="452"/>
                    </a:lnTo>
                    <a:lnTo>
                      <a:pt x="496" y="444"/>
                    </a:lnTo>
                    <a:lnTo>
                      <a:pt x="489" y="438"/>
                    </a:lnTo>
                    <a:lnTo>
                      <a:pt x="482" y="433"/>
                    </a:lnTo>
                    <a:lnTo>
                      <a:pt x="476" y="429"/>
                    </a:lnTo>
                    <a:lnTo>
                      <a:pt x="469" y="426"/>
                    </a:lnTo>
                    <a:lnTo>
                      <a:pt x="462" y="423"/>
                    </a:lnTo>
                    <a:lnTo>
                      <a:pt x="455" y="422"/>
                    </a:lnTo>
                    <a:lnTo>
                      <a:pt x="448" y="421"/>
                    </a:lnTo>
                    <a:lnTo>
                      <a:pt x="441" y="422"/>
                    </a:lnTo>
                    <a:lnTo>
                      <a:pt x="434" y="423"/>
                    </a:lnTo>
                    <a:lnTo>
                      <a:pt x="428" y="426"/>
                    </a:lnTo>
                    <a:lnTo>
                      <a:pt x="421" y="429"/>
                    </a:lnTo>
                    <a:lnTo>
                      <a:pt x="415" y="433"/>
                    </a:lnTo>
                    <a:lnTo>
                      <a:pt x="409" y="438"/>
                    </a:lnTo>
                    <a:lnTo>
                      <a:pt x="403" y="444"/>
                    </a:lnTo>
                    <a:lnTo>
                      <a:pt x="397" y="452"/>
                    </a:lnTo>
                    <a:lnTo>
                      <a:pt x="385" y="469"/>
                    </a:lnTo>
                    <a:lnTo>
                      <a:pt x="381" y="475"/>
                    </a:lnTo>
                    <a:lnTo>
                      <a:pt x="370" y="496"/>
                    </a:lnTo>
                    <a:lnTo>
                      <a:pt x="358" y="519"/>
                    </a:lnTo>
                    <a:lnTo>
                      <a:pt x="347" y="543"/>
                    </a:lnTo>
                    <a:lnTo>
                      <a:pt x="336" y="567"/>
                    </a:lnTo>
                    <a:lnTo>
                      <a:pt x="324" y="591"/>
                    </a:lnTo>
                    <a:lnTo>
                      <a:pt x="313" y="614"/>
                    </a:lnTo>
                    <a:lnTo>
                      <a:pt x="301" y="634"/>
                    </a:lnTo>
                    <a:lnTo>
                      <a:pt x="318" y="641"/>
                    </a:lnTo>
                    <a:lnTo>
                      <a:pt x="305" y="628"/>
                    </a:lnTo>
                    <a:lnTo>
                      <a:pt x="293" y="645"/>
                    </a:lnTo>
                    <a:lnTo>
                      <a:pt x="287" y="653"/>
                    </a:lnTo>
                    <a:lnTo>
                      <a:pt x="281" y="659"/>
                    </a:lnTo>
                    <a:lnTo>
                      <a:pt x="275" y="664"/>
                    </a:lnTo>
                    <a:lnTo>
                      <a:pt x="288" y="677"/>
                    </a:lnTo>
                    <a:lnTo>
                      <a:pt x="281" y="660"/>
                    </a:lnTo>
                    <a:lnTo>
                      <a:pt x="275" y="664"/>
                    </a:lnTo>
                    <a:lnTo>
                      <a:pt x="269" y="666"/>
                    </a:lnTo>
                    <a:lnTo>
                      <a:pt x="276" y="682"/>
                    </a:lnTo>
                    <a:lnTo>
                      <a:pt x="276" y="664"/>
                    </a:lnTo>
                    <a:lnTo>
                      <a:pt x="269" y="665"/>
                    </a:lnTo>
                    <a:lnTo>
                      <a:pt x="263" y="664"/>
                    </a:lnTo>
                    <a:lnTo>
                      <a:pt x="263" y="682"/>
                    </a:lnTo>
                    <a:lnTo>
                      <a:pt x="270" y="665"/>
                    </a:lnTo>
                    <a:lnTo>
                      <a:pt x="265" y="664"/>
                    </a:lnTo>
                    <a:lnTo>
                      <a:pt x="256" y="658"/>
                    </a:lnTo>
                    <a:lnTo>
                      <a:pt x="249" y="675"/>
                    </a:lnTo>
                    <a:lnTo>
                      <a:pt x="262" y="662"/>
                    </a:lnTo>
                    <a:lnTo>
                      <a:pt x="255" y="656"/>
                    </a:lnTo>
                    <a:lnTo>
                      <a:pt x="241" y="643"/>
                    </a:lnTo>
                    <a:lnTo>
                      <a:pt x="227" y="626"/>
                    </a:lnTo>
                    <a:lnTo>
                      <a:pt x="213" y="605"/>
                    </a:lnTo>
                    <a:lnTo>
                      <a:pt x="200" y="618"/>
                    </a:lnTo>
                    <a:lnTo>
                      <a:pt x="216" y="611"/>
                    </a:lnTo>
                    <a:lnTo>
                      <a:pt x="202" y="587"/>
                    </a:lnTo>
                    <a:lnTo>
                      <a:pt x="187" y="561"/>
                    </a:lnTo>
                    <a:lnTo>
                      <a:pt x="172" y="531"/>
                    </a:lnTo>
                    <a:lnTo>
                      <a:pt x="157" y="500"/>
                    </a:lnTo>
                    <a:lnTo>
                      <a:pt x="142" y="466"/>
                    </a:lnTo>
                    <a:lnTo>
                      <a:pt x="126" y="430"/>
                    </a:lnTo>
                    <a:lnTo>
                      <a:pt x="111" y="393"/>
                    </a:lnTo>
                    <a:lnTo>
                      <a:pt x="95" y="354"/>
                    </a:lnTo>
                    <a:lnTo>
                      <a:pt x="80" y="315"/>
                    </a:lnTo>
                    <a:lnTo>
                      <a:pt x="64" y="274"/>
                    </a:lnTo>
                    <a:lnTo>
                      <a:pt x="33" y="193"/>
                    </a:lnTo>
                    <a:lnTo>
                      <a:pt x="0" y="206"/>
                    </a:lnTo>
                    <a:lnTo>
                      <a:pt x="31" y="288"/>
                    </a:lnTo>
                    <a:lnTo>
                      <a:pt x="47" y="329"/>
                    </a:lnTo>
                    <a:lnTo>
                      <a:pt x="62" y="368"/>
                    </a:lnTo>
                    <a:lnTo>
                      <a:pt x="78" y="407"/>
                    </a:lnTo>
                    <a:lnTo>
                      <a:pt x="93" y="444"/>
                    </a:lnTo>
                    <a:lnTo>
                      <a:pt x="109" y="480"/>
                    </a:lnTo>
                    <a:lnTo>
                      <a:pt x="124" y="514"/>
                    </a:lnTo>
                    <a:lnTo>
                      <a:pt x="139" y="545"/>
                    </a:lnTo>
                    <a:lnTo>
                      <a:pt x="154" y="575"/>
                    </a:lnTo>
                    <a:lnTo>
                      <a:pt x="169" y="601"/>
                    </a:lnTo>
                    <a:lnTo>
                      <a:pt x="183" y="625"/>
                    </a:lnTo>
                    <a:lnTo>
                      <a:pt x="187" y="631"/>
                    </a:lnTo>
                    <a:lnTo>
                      <a:pt x="201" y="652"/>
                    </a:lnTo>
                    <a:lnTo>
                      <a:pt x="215" y="669"/>
                    </a:lnTo>
                    <a:lnTo>
                      <a:pt x="229" y="682"/>
                    </a:lnTo>
                    <a:lnTo>
                      <a:pt x="236" y="688"/>
                    </a:lnTo>
                    <a:lnTo>
                      <a:pt x="242" y="691"/>
                    </a:lnTo>
                    <a:lnTo>
                      <a:pt x="248" y="695"/>
                    </a:lnTo>
                    <a:lnTo>
                      <a:pt x="256" y="698"/>
                    </a:lnTo>
                    <a:lnTo>
                      <a:pt x="263" y="700"/>
                    </a:lnTo>
                    <a:lnTo>
                      <a:pt x="269" y="701"/>
                    </a:lnTo>
                    <a:lnTo>
                      <a:pt x="276" y="700"/>
                    </a:lnTo>
                    <a:lnTo>
                      <a:pt x="283" y="699"/>
                    </a:lnTo>
                    <a:lnTo>
                      <a:pt x="289" y="697"/>
                    </a:lnTo>
                    <a:lnTo>
                      <a:pt x="295" y="693"/>
                    </a:lnTo>
                    <a:lnTo>
                      <a:pt x="301" y="690"/>
                    </a:lnTo>
                    <a:lnTo>
                      <a:pt x="307" y="685"/>
                    </a:lnTo>
                    <a:lnTo>
                      <a:pt x="313" y="679"/>
                    </a:lnTo>
                    <a:lnTo>
                      <a:pt x="319" y="671"/>
                    </a:lnTo>
                    <a:lnTo>
                      <a:pt x="331" y="654"/>
                    </a:lnTo>
                    <a:lnTo>
                      <a:pt x="334" y="648"/>
                    </a:lnTo>
                    <a:lnTo>
                      <a:pt x="346" y="628"/>
                    </a:lnTo>
                    <a:lnTo>
                      <a:pt x="357" y="605"/>
                    </a:lnTo>
                    <a:lnTo>
                      <a:pt x="369" y="581"/>
                    </a:lnTo>
                    <a:lnTo>
                      <a:pt x="380" y="557"/>
                    </a:lnTo>
                    <a:lnTo>
                      <a:pt x="391" y="533"/>
                    </a:lnTo>
                    <a:lnTo>
                      <a:pt x="403" y="510"/>
                    </a:lnTo>
                    <a:lnTo>
                      <a:pt x="414" y="489"/>
                    </a:lnTo>
                    <a:lnTo>
                      <a:pt x="398" y="482"/>
                    </a:lnTo>
                    <a:lnTo>
                      <a:pt x="411" y="495"/>
                    </a:lnTo>
                    <a:lnTo>
                      <a:pt x="423" y="478"/>
                    </a:lnTo>
                    <a:lnTo>
                      <a:pt x="429" y="470"/>
                    </a:lnTo>
                    <a:lnTo>
                      <a:pt x="435" y="464"/>
                    </a:lnTo>
                    <a:lnTo>
                      <a:pt x="441" y="459"/>
                    </a:lnTo>
                    <a:lnTo>
                      <a:pt x="428" y="446"/>
                    </a:lnTo>
                    <a:lnTo>
                      <a:pt x="435" y="462"/>
                    </a:lnTo>
                    <a:lnTo>
                      <a:pt x="442" y="459"/>
                    </a:lnTo>
                    <a:lnTo>
                      <a:pt x="448" y="456"/>
                    </a:lnTo>
                    <a:lnTo>
                      <a:pt x="441" y="440"/>
                    </a:lnTo>
                    <a:lnTo>
                      <a:pt x="441" y="458"/>
                    </a:lnTo>
                    <a:lnTo>
                      <a:pt x="448" y="457"/>
                    </a:lnTo>
                    <a:lnTo>
                      <a:pt x="455" y="458"/>
                    </a:lnTo>
                    <a:lnTo>
                      <a:pt x="455" y="440"/>
                    </a:lnTo>
                    <a:lnTo>
                      <a:pt x="448" y="456"/>
                    </a:lnTo>
                    <a:lnTo>
                      <a:pt x="455" y="459"/>
                    </a:lnTo>
                    <a:lnTo>
                      <a:pt x="462" y="462"/>
                    </a:lnTo>
                    <a:lnTo>
                      <a:pt x="469" y="446"/>
                    </a:lnTo>
                    <a:lnTo>
                      <a:pt x="456" y="459"/>
                    </a:lnTo>
                    <a:lnTo>
                      <a:pt x="463" y="464"/>
                    </a:lnTo>
                    <a:lnTo>
                      <a:pt x="470" y="470"/>
                    </a:lnTo>
                    <a:lnTo>
                      <a:pt x="478" y="478"/>
                    </a:lnTo>
                    <a:lnTo>
                      <a:pt x="493" y="495"/>
                    </a:lnTo>
                    <a:lnTo>
                      <a:pt x="508" y="516"/>
                    </a:lnTo>
                    <a:lnTo>
                      <a:pt x="524" y="539"/>
                    </a:lnTo>
                    <a:lnTo>
                      <a:pt x="537" y="526"/>
                    </a:lnTo>
                    <a:lnTo>
                      <a:pt x="520" y="533"/>
                    </a:lnTo>
                    <a:lnTo>
                      <a:pt x="536" y="557"/>
                    </a:lnTo>
                    <a:lnTo>
                      <a:pt x="552" y="581"/>
                    </a:lnTo>
                    <a:lnTo>
                      <a:pt x="567" y="605"/>
                    </a:lnTo>
                    <a:lnTo>
                      <a:pt x="571" y="611"/>
                    </a:lnTo>
                    <a:lnTo>
                      <a:pt x="586" y="634"/>
                    </a:lnTo>
                    <a:lnTo>
                      <a:pt x="602" y="654"/>
                    </a:lnTo>
                    <a:lnTo>
                      <a:pt x="617" y="671"/>
                    </a:lnTo>
                    <a:lnTo>
                      <a:pt x="625" y="679"/>
                    </a:lnTo>
                    <a:lnTo>
                      <a:pt x="632" y="685"/>
                    </a:lnTo>
                    <a:lnTo>
                      <a:pt x="638" y="688"/>
                    </a:lnTo>
                    <a:lnTo>
                      <a:pt x="646" y="693"/>
                    </a:lnTo>
                    <a:lnTo>
                      <a:pt x="653" y="697"/>
                    </a:lnTo>
                    <a:lnTo>
                      <a:pt x="660" y="699"/>
                    </a:lnTo>
                    <a:lnTo>
                      <a:pt x="667" y="700"/>
                    </a:lnTo>
                    <a:lnTo>
                      <a:pt x="674" y="701"/>
                    </a:lnTo>
                    <a:lnTo>
                      <a:pt x="681" y="700"/>
                    </a:lnTo>
                    <a:lnTo>
                      <a:pt x="688" y="698"/>
                    </a:lnTo>
                    <a:lnTo>
                      <a:pt x="697" y="695"/>
                    </a:lnTo>
                    <a:lnTo>
                      <a:pt x="702" y="691"/>
                    </a:lnTo>
                    <a:lnTo>
                      <a:pt x="708" y="687"/>
                    </a:lnTo>
                    <a:lnTo>
                      <a:pt x="715" y="681"/>
                    </a:lnTo>
                    <a:lnTo>
                      <a:pt x="723" y="673"/>
                    </a:lnTo>
                    <a:lnTo>
                      <a:pt x="731" y="663"/>
                    </a:lnTo>
                    <a:lnTo>
                      <a:pt x="740" y="652"/>
                    </a:lnTo>
                    <a:lnTo>
                      <a:pt x="748" y="640"/>
                    </a:lnTo>
                    <a:lnTo>
                      <a:pt x="752" y="634"/>
                    </a:lnTo>
                    <a:lnTo>
                      <a:pt x="761" y="620"/>
                    </a:lnTo>
                    <a:lnTo>
                      <a:pt x="769" y="605"/>
                    </a:lnTo>
                    <a:lnTo>
                      <a:pt x="787" y="573"/>
                    </a:lnTo>
                    <a:lnTo>
                      <a:pt x="805" y="538"/>
                    </a:lnTo>
                    <a:lnTo>
                      <a:pt x="823" y="500"/>
                    </a:lnTo>
                    <a:lnTo>
                      <a:pt x="840" y="461"/>
                    </a:lnTo>
                    <a:lnTo>
                      <a:pt x="855" y="422"/>
                    </a:lnTo>
                    <a:lnTo>
                      <a:pt x="869" y="383"/>
                    </a:lnTo>
                    <a:lnTo>
                      <a:pt x="881" y="345"/>
                    </a:lnTo>
                    <a:lnTo>
                      <a:pt x="890" y="309"/>
                    </a:lnTo>
                    <a:lnTo>
                      <a:pt x="897" y="277"/>
                    </a:lnTo>
                    <a:lnTo>
                      <a:pt x="898" y="270"/>
                    </a:lnTo>
                    <a:lnTo>
                      <a:pt x="898" y="270"/>
                    </a:lnTo>
                    <a:lnTo>
                      <a:pt x="901" y="255"/>
                    </a:lnTo>
                    <a:lnTo>
                      <a:pt x="902" y="241"/>
                    </a:lnTo>
                    <a:lnTo>
                      <a:pt x="902" y="228"/>
                    </a:lnTo>
                    <a:lnTo>
                      <a:pt x="902" y="217"/>
                    </a:lnTo>
                    <a:lnTo>
                      <a:pt x="901" y="207"/>
                    </a:lnTo>
                    <a:lnTo>
                      <a:pt x="899" y="200"/>
                    </a:lnTo>
                    <a:lnTo>
                      <a:pt x="897" y="192"/>
                    </a:lnTo>
                    <a:lnTo>
                      <a:pt x="893" y="185"/>
                    </a:lnTo>
                    <a:lnTo>
                      <a:pt x="889" y="179"/>
                    </a:lnTo>
                    <a:lnTo>
                      <a:pt x="884" y="173"/>
                    </a:lnTo>
                    <a:lnTo>
                      <a:pt x="878" y="168"/>
                    </a:lnTo>
                    <a:lnTo>
                      <a:pt x="872" y="165"/>
                    </a:lnTo>
                    <a:lnTo>
                      <a:pt x="864" y="161"/>
                    </a:lnTo>
                    <a:lnTo>
                      <a:pt x="855" y="158"/>
                    </a:lnTo>
                    <a:lnTo>
                      <a:pt x="845" y="156"/>
                    </a:lnTo>
                    <a:lnTo>
                      <a:pt x="838" y="154"/>
                    </a:lnTo>
                    <a:lnTo>
                      <a:pt x="816" y="152"/>
                    </a:lnTo>
                    <a:lnTo>
                      <a:pt x="790" y="152"/>
                    </a:lnTo>
                    <a:lnTo>
                      <a:pt x="761" y="154"/>
                    </a:lnTo>
                    <a:lnTo>
                      <a:pt x="731" y="158"/>
                    </a:lnTo>
                    <a:lnTo>
                      <a:pt x="700" y="163"/>
                    </a:lnTo>
                    <a:lnTo>
                      <a:pt x="668" y="168"/>
                    </a:lnTo>
                    <a:lnTo>
                      <a:pt x="637" y="174"/>
                    </a:lnTo>
                    <a:lnTo>
                      <a:pt x="607" y="179"/>
                    </a:lnTo>
                    <a:lnTo>
                      <a:pt x="579" y="183"/>
                    </a:lnTo>
                    <a:lnTo>
                      <a:pt x="552" y="186"/>
                    </a:lnTo>
                    <a:lnTo>
                      <a:pt x="530" y="187"/>
                    </a:lnTo>
                    <a:lnTo>
                      <a:pt x="520" y="187"/>
                    </a:lnTo>
                    <a:lnTo>
                      <a:pt x="511" y="185"/>
                    </a:lnTo>
                    <a:lnTo>
                      <a:pt x="511" y="203"/>
                    </a:lnTo>
                    <a:lnTo>
                      <a:pt x="518" y="187"/>
                    </a:lnTo>
                    <a:lnTo>
                      <a:pt x="510" y="185"/>
                    </a:lnTo>
                    <a:lnTo>
                      <a:pt x="504" y="183"/>
                    </a:lnTo>
                    <a:lnTo>
                      <a:pt x="492" y="176"/>
                    </a:lnTo>
                    <a:lnTo>
                      <a:pt x="485" y="192"/>
                    </a:lnTo>
                    <a:lnTo>
                      <a:pt x="498" y="179"/>
                    </a:lnTo>
                    <a:lnTo>
                      <a:pt x="489" y="172"/>
                    </a:lnTo>
                    <a:lnTo>
                      <a:pt x="483" y="163"/>
                    </a:lnTo>
                    <a:lnTo>
                      <a:pt x="470" y="176"/>
                    </a:lnTo>
                    <a:lnTo>
                      <a:pt x="486" y="169"/>
                    </a:lnTo>
                    <a:lnTo>
                      <a:pt x="481" y="160"/>
                    </a:lnTo>
                    <a:lnTo>
                      <a:pt x="478" y="149"/>
                    </a:lnTo>
                    <a:lnTo>
                      <a:pt x="461" y="156"/>
                    </a:lnTo>
                    <a:lnTo>
                      <a:pt x="479" y="156"/>
                    </a:lnTo>
                    <a:lnTo>
                      <a:pt x="477" y="145"/>
                    </a:lnTo>
                    <a:lnTo>
                      <a:pt x="477" y="133"/>
                    </a:lnTo>
                    <a:lnTo>
                      <a:pt x="478" y="121"/>
                    </a:lnTo>
                    <a:lnTo>
                      <a:pt x="480" y="108"/>
                    </a:lnTo>
                    <a:lnTo>
                      <a:pt x="462" y="108"/>
                    </a:lnTo>
                    <a:lnTo>
                      <a:pt x="479" y="115"/>
                    </a:lnTo>
                    <a:lnTo>
                      <a:pt x="482" y="102"/>
                    </a:lnTo>
                    <a:lnTo>
                      <a:pt x="490" y="73"/>
                    </a:lnTo>
                    <a:lnTo>
                      <a:pt x="501" y="44"/>
                    </a:lnTo>
                    <a:lnTo>
                      <a:pt x="513" y="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3291" name="Freeform 43"/>
              <p:cNvSpPr>
                <a:spLocks/>
              </p:cNvSpPr>
              <p:nvPr/>
            </p:nvSpPr>
            <p:spPr bwMode="auto">
              <a:xfrm>
                <a:off x="606" y="1754"/>
                <a:ext cx="166" cy="132"/>
              </a:xfrm>
              <a:custGeom>
                <a:avLst/>
                <a:gdLst/>
                <a:ahLst/>
                <a:cxnLst>
                  <a:cxn ang="0">
                    <a:pos x="340" y="36"/>
                  </a:cxn>
                  <a:cxn ang="0">
                    <a:pos x="337" y="138"/>
                  </a:cxn>
                  <a:cxn ang="0">
                    <a:pos x="339" y="220"/>
                  </a:cxn>
                  <a:cxn ang="0">
                    <a:pos x="343" y="248"/>
                  </a:cxn>
                  <a:cxn ang="0">
                    <a:pos x="352" y="269"/>
                  </a:cxn>
                  <a:cxn ang="0">
                    <a:pos x="370" y="283"/>
                  </a:cxn>
                  <a:cxn ang="0">
                    <a:pos x="403" y="297"/>
                  </a:cxn>
                  <a:cxn ang="0">
                    <a:pos x="414" y="300"/>
                  </a:cxn>
                  <a:cxn ang="0">
                    <a:pos x="404" y="291"/>
                  </a:cxn>
                  <a:cxn ang="0">
                    <a:pos x="408" y="272"/>
                  </a:cxn>
                  <a:cxn ang="0">
                    <a:pos x="414" y="268"/>
                  </a:cxn>
                  <a:cxn ang="0">
                    <a:pos x="414" y="287"/>
                  </a:cxn>
                  <a:cxn ang="0">
                    <a:pos x="402" y="271"/>
                  </a:cxn>
                  <a:cxn ang="0">
                    <a:pos x="364" y="275"/>
                  </a:cxn>
                  <a:cxn ang="0">
                    <a:pos x="297" y="280"/>
                  </a:cxn>
                  <a:cxn ang="0">
                    <a:pos x="193" y="283"/>
                  </a:cxn>
                  <a:cxn ang="0">
                    <a:pos x="122" y="280"/>
                  </a:cxn>
                  <a:cxn ang="0">
                    <a:pos x="85" y="292"/>
                  </a:cxn>
                  <a:cxn ang="0">
                    <a:pos x="67" y="267"/>
                  </a:cxn>
                  <a:cxn ang="0">
                    <a:pos x="63" y="264"/>
                  </a:cxn>
                  <a:cxn ang="0">
                    <a:pos x="43" y="243"/>
                  </a:cxn>
                  <a:cxn ang="0">
                    <a:pos x="42" y="241"/>
                  </a:cxn>
                  <a:cxn ang="0">
                    <a:pos x="20" y="230"/>
                  </a:cxn>
                  <a:cxn ang="0">
                    <a:pos x="36" y="188"/>
                  </a:cxn>
                  <a:cxn ang="0">
                    <a:pos x="6" y="142"/>
                  </a:cxn>
                  <a:cxn ang="0">
                    <a:pos x="0" y="210"/>
                  </a:cxn>
                  <a:cxn ang="0">
                    <a:pos x="6" y="246"/>
                  </a:cxn>
                  <a:cxn ang="0">
                    <a:pos x="17" y="269"/>
                  </a:cxn>
                  <a:cxn ang="0">
                    <a:pos x="37" y="290"/>
                  </a:cxn>
                  <a:cxn ang="0">
                    <a:pos x="65" y="305"/>
                  </a:cxn>
                  <a:cxn ang="0">
                    <a:pos x="102" y="313"/>
                  </a:cxn>
                  <a:cxn ang="0">
                    <a:pos x="168" y="318"/>
                  </a:cxn>
                  <a:cxn ang="0">
                    <a:pos x="271" y="317"/>
                  </a:cxn>
                  <a:cxn ang="0">
                    <a:pos x="343" y="313"/>
                  </a:cxn>
                  <a:cxn ang="0">
                    <a:pos x="396" y="308"/>
                  </a:cxn>
                  <a:cxn ang="0">
                    <a:pos x="414" y="305"/>
                  </a:cxn>
                  <a:cxn ang="0">
                    <a:pos x="428" y="301"/>
                  </a:cxn>
                  <a:cxn ang="0">
                    <a:pos x="439" y="285"/>
                  </a:cxn>
                  <a:cxn ang="0">
                    <a:pos x="434" y="271"/>
                  </a:cxn>
                  <a:cxn ang="0">
                    <a:pos x="422" y="265"/>
                  </a:cxn>
                  <a:cxn ang="0">
                    <a:pos x="397" y="258"/>
                  </a:cxn>
                  <a:cxn ang="0">
                    <a:pos x="390" y="254"/>
                  </a:cxn>
                  <a:cxn ang="0">
                    <a:pos x="365" y="256"/>
                  </a:cxn>
                  <a:cxn ang="0">
                    <a:pos x="361" y="248"/>
                  </a:cxn>
                  <a:cxn ang="0">
                    <a:pos x="376" y="230"/>
                  </a:cxn>
                  <a:cxn ang="0">
                    <a:pos x="372" y="168"/>
                  </a:cxn>
                  <a:cxn ang="0">
                    <a:pos x="374" y="71"/>
                  </a:cxn>
                </a:cxnLst>
                <a:rect l="0" t="0" r="r" b="b"/>
                <a:pathLst>
                  <a:path w="439" h="319">
                    <a:moveTo>
                      <a:pt x="377" y="1"/>
                    </a:moveTo>
                    <a:lnTo>
                      <a:pt x="341" y="0"/>
                    </a:lnTo>
                    <a:lnTo>
                      <a:pt x="340" y="36"/>
                    </a:lnTo>
                    <a:lnTo>
                      <a:pt x="338" y="71"/>
                    </a:lnTo>
                    <a:lnTo>
                      <a:pt x="337" y="106"/>
                    </a:lnTo>
                    <a:lnTo>
                      <a:pt x="337" y="138"/>
                    </a:lnTo>
                    <a:lnTo>
                      <a:pt x="336" y="168"/>
                    </a:lnTo>
                    <a:lnTo>
                      <a:pt x="337" y="196"/>
                    </a:lnTo>
                    <a:lnTo>
                      <a:pt x="339" y="220"/>
                    </a:lnTo>
                    <a:lnTo>
                      <a:pt x="340" y="230"/>
                    </a:lnTo>
                    <a:lnTo>
                      <a:pt x="342" y="243"/>
                    </a:lnTo>
                    <a:lnTo>
                      <a:pt x="343" y="248"/>
                    </a:lnTo>
                    <a:lnTo>
                      <a:pt x="345" y="255"/>
                    </a:lnTo>
                    <a:lnTo>
                      <a:pt x="349" y="263"/>
                    </a:lnTo>
                    <a:lnTo>
                      <a:pt x="352" y="269"/>
                    </a:lnTo>
                    <a:lnTo>
                      <a:pt x="358" y="275"/>
                    </a:lnTo>
                    <a:lnTo>
                      <a:pt x="364" y="280"/>
                    </a:lnTo>
                    <a:lnTo>
                      <a:pt x="370" y="283"/>
                    </a:lnTo>
                    <a:lnTo>
                      <a:pt x="383" y="291"/>
                    </a:lnTo>
                    <a:lnTo>
                      <a:pt x="397" y="296"/>
                    </a:lnTo>
                    <a:lnTo>
                      <a:pt x="403" y="297"/>
                    </a:lnTo>
                    <a:lnTo>
                      <a:pt x="408" y="298"/>
                    </a:lnTo>
                    <a:lnTo>
                      <a:pt x="412" y="300"/>
                    </a:lnTo>
                    <a:lnTo>
                      <a:pt x="414" y="300"/>
                    </a:lnTo>
                    <a:lnTo>
                      <a:pt x="421" y="284"/>
                    </a:lnTo>
                    <a:lnTo>
                      <a:pt x="408" y="297"/>
                    </a:lnTo>
                    <a:lnTo>
                      <a:pt x="404" y="291"/>
                    </a:lnTo>
                    <a:lnTo>
                      <a:pt x="405" y="292"/>
                    </a:lnTo>
                    <a:lnTo>
                      <a:pt x="421" y="285"/>
                    </a:lnTo>
                    <a:lnTo>
                      <a:pt x="408" y="272"/>
                    </a:lnTo>
                    <a:lnTo>
                      <a:pt x="405" y="278"/>
                    </a:lnTo>
                    <a:lnTo>
                      <a:pt x="403" y="285"/>
                    </a:lnTo>
                    <a:lnTo>
                      <a:pt x="414" y="268"/>
                    </a:lnTo>
                    <a:lnTo>
                      <a:pt x="412" y="269"/>
                    </a:lnTo>
                    <a:lnTo>
                      <a:pt x="407" y="270"/>
                    </a:lnTo>
                    <a:lnTo>
                      <a:pt x="414" y="287"/>
                    </a:lnTo>
                    <a:lnTo>
                      <a:pt x="414" y="269"/>
                    </a:lnTo>
                    <a:lnTo>
                      <a:pt x="404" y="271"/>
                    </a:lnTo>
                    <a:lnTo>
                      <a:pt x="402" y="271"/>
                    </a:lnTo>
                    <a:lnTo>
                      <a:pt x="396" y="272"/>
                    </a:lnTo>
                    <a:lnTo>
                      <a:pt x="381" y="273"/>
                    </a:lnTo>
                    <a:lnTo>
                      <a:pt x="364" y="275"/>
                    </a:lnTo>
                    <a:lnTo>
                      <a:pt x="343" y="277"/>
                    </a:lnTo>
                    <a:lnTo>
                      <a:pt x="321" y="278"/>
                    </a:lnTo>
                    <a:lnTo>
                      <a:pt x="297" y="280"/>
                    </a:lnTo>
                    <a:lnTo>
                      <a:pt x="271" y="281"/>
                    </a:lnTo>
                    <a:lnTo>
                      <a:pt x="245" y="282"/>
                    </a:lnTo>
                    <a:lnTo>
                      <a:pt x="193" y="283"/>
                    </a:lnTo>
                    <a:lnTo>
                      <a:pt x="168" y="282"/>
                    </a:lnTo>
                    <a:lnTo>
                      <a:pt x="144" y="281"/>
                    </a:lnTo>
                    <a:lnTo>
                      <a:pt x="122" y="280"/>
                    </a:lnTo>
                    <a:lnTo>
                      <a:pt x="102" y="277"/>
                    </a:lnTo>
                    <a:lnTo>
                      <a:pt x="85" y="274"/>
                    </a:lnTo>
                    <a:lnTo>
                      <a:pt x="85" y="292"/>
                    </a:lnTo>
                    <a:lnTo>
                      <a:pt x="92" y="276"/>
                    </a:lnTo>
                    <a:lnTo>
                      <a:pt x="78" y="272"/>
                    </a:lnTo>
                    <a:lnTo>
                      <a:pt x="67" y="267"/>
                    </a:lnTo>
                    <a:lnTo>
                      <a:pt x="57" y="261"/>
                    </a:lnTo>
                    <a:lnTo>
                      <a:pt x="50" y="277"/>
                    </a:lnTo>
                    <a:lnTo>
                      <a:pt x="63" y="264"/>
                    </a:lnTo>
                    <a:lnTo>
                      <a:pt x="55" y="258"/>
                    </a:lnTo>
                    <a:lnTo>
                      <a:pt x="48" y="251"/>
                    </a:lnTo>
                    <a:lnTo>
                      <a:pt x="43" y="243"/>
                    </a:lnTo>
                    <a:lnTo>
                      <a:pt x="30" y="256"/>
                    </a:lnTo>
                    <a:lnTo>
                      <a:pt x="46" y="249"/>
                    </a:lnTo>
                    <a:lnTo>
                      <a:pt x="42" y="241"/>
                    </a:lnTo>
                    <a:lnTo>
                      <a:pt x="39" y="232"/>
                    </a:lnTo>
                    <a:lnTo>
                      <a:pt x="37" y="223"/>
                    </a:lnTo>
                    <a:lnTo>
                      <a:pt x="20" y="230"/>
                    </a:lnTo>
                    <a:lnTo>
                      <a:pt x="38" y="230"/>
                    </a:lnTo>
                    <a:lnTo>
                      <a:pt x="36" y="210"/>
                    </a:lnTo>
                    <a:lnTo>
                      <a:pt x="36" y="188"/>
                    </a:lnTo>
                    <a:lnTo>
                      <a:pt x="38" y="166"/>
                    </a:lnTo>
                    <a:lnTo>
                      <a:pt x="41" y="147"/>
                    </a:lnTo>
                    <a:lnTo>
                      <a:pt x="6" y="142"/>
                    </a:lnTo>
                    <a:lnTo>
                      <a:pt x="2" y="166"/>
                    </a:lnTo>
                    <a:lnTo>
                      <a:pt x="0" y="188"/>
                    </a:lnTo>
                    <a:lnTo>
                      <a:pt x="0" y="210"/>
                    </a:lnTo>
                    <a:lnTo>
                      <a:pt x="2" y="230"/>
                    </a:lnTo>
                    <a:lnTo>
                      <a:pt x="4" y="237"/>
                    </a:lnTo>
                    <a:lnTo>
                      <a:pt x="6" y="246"/>
                    </a:lnTo>
                    <a:lnTo>
                      <a:pt x="9" y="255"/>
                    </a:lnTo>
                    <a:lnTo>
                      <a:pt x="13" y="263"/>
                    </a:lnTo>
                    <a:lnTo>
                      <a:pt x="17" y="269"/>
                    </a:lnTo>
                    <a:lnTo>
                      <a:pt x="22" y="277"/>
                    </a:lnTo>
                    <a:lnTo>
                      <a:pt x="29" y="284"/>
                    </a:lnTo>
                    <a:lnTo>
                      <a:pt x="37" y="290"/>
                    </a:lnTo>
                    <a:lnTo>
                      <a:pt x="43" y="294"/>
                    </a:lnTo>
                    <a:lnTo>
                      <a:pt x="53" y="300"/>
                    </a:lnTo>
                    <a:lnTo>
                      <a:pt x="65" y="305"/>
                    </a:lnTo>
                    <a:lnTo>
                      <a:pt x="78" y="309"/>
                    </a:lnTo>
                    <a:lnTo>
                      <a:pt x="85" y="310"/>
                    </a:lnTo>
                    <a:lnTo>
                      <a:pt x="102" y="313"/>
                    </a:lnTo>
                    <a:lnTo>
                      <a:pt x="122" y="316"/>
                    </a:lnTo>
                    <a:lnTo>
                      <a:pt x="144" y="317"/>
                    </a:lnTo>
                    <a:lnTo>
                      <a:pt x="168" y="318"/>
                    </a:lnTo>
                    <a:lnTo>
                      <a:pt x="193" y="319"/>
                    </a:lnTo>
                    <a:lnTo>
                      <a:pt x="245" y="318"/>
                    </a:lnTo>
                    <a:lnTo>
                      <a:pt x="271" y="317"/>
                    </a:lnTo>
                    <a:lnTo>
                      <a:pt x="297" y="316"/>
                    </a:lnTo>
                    <a:lnTo>
                      <a:pt x="321" y="314"/>
                    </a:lnTo>
                    <a:lnTo>
                      <a:pt x="343" y="313"/>
                    </a:lnTo>
                    <a:lnTo>
                      <a:pt x="364" y="311"/>
                    </a:lnTo>
                    <a:lnTo>
                      <a:pt x="381" y="309"/>
                    </a:lnTo>
                    <a:lnTo>
                      <a:pt x="396" y="308"/>
                    </a:lnTo>
                    <a:lnTo>
                      <a:pt x="402" y="307"/>
                    </a:lnTo>
                    <a:lnTo>
                      <a:pt x="410" y="306"/>
                    </a:lnTo>
                    <a:lnTo>
                      <a:pt x="414" y="305"/>
                    </a:lnTo>
                    <a:lnTo>
                      <a:pt x="421" y="303"/>
                    </a:lnTo>
                    <a:lnTo>
                      <a:pt x="426" y="302"/>
                    </a:lnTo>
                    <a:lnTo>
                      <a:pt x="428" y="301"/>
                    </a:lnTo>
                    <a:lnTo>
                      <a:pt x="434" y="297"/>
                    </a:lnTo>
                    <a:lnTo>
                      <a:pt x="438" y="292"/>
                    </a:lnTo>
                    <a:lnTo>
                      <a:pt x="439" y="285"/>
                    </a:lnTo>
                    <a:lnTo>
                      <a:pt x="438" y="278"/>
                    </a:lnTo>
                    <a:lnTo>
                      <a:pt x="437" y="277"/>
                    </a:lnTo>
                    <a:lnTo>
                      <a:pt x="434" y="271"/>
                    </a:lnTo>
                    <a:lnTo>
                      <a:pt x="428" y="267"/>
                    </a:lnTo>
                    <a:lnTo>
                      <a:pt x="426" y="267"/>
                    </a:lnTo>
                    <a:lnTo>
                      <a:pt x="422" y="265"/>
                    </a:lnTo>
                    <a:lnTo>
                      <a:pt x="417" y="264"/>
                    </a:lnTo>
                    <a:lnTo>
                      <a:pt x="411" y="263"/>
                    </a:lnTo>
                    <a:lnTo>
                      <a:pt x="397" y="258"/>
                    </a:lnTo>
                    <a:lnTo>
                      <a:pt x="384" y="250"/>
                    </a:lnTo>
                    <a:lnTo>
                      <a:pt x="377" y="267"/>
                    </a:lnTo>
                    <a:lnTo>
                      <a:pt x="390" y="254"/>
                    </a:lnTo>
                    <a:lnTo>
                      <a:pt x="384" y="249"/>
                    </a:lnTo>
                    <a:lnTo>
                      <a:pt x="378" y="243"/>
                    </a:lnTo>
                    <a:lnTo>
                      <a:pt x="365" y="256"/>
                    </a:lnTo>
                    <a:lnTo>
                      <a:pt x="382" y="249"/>
                    </a:lnTo>
                    <a:lnTo>
                      <a:pt x="378" y="241"/>
                    </a:lnTo>
                    <a:lnTo>
                      <a:pt x="361" y="248"/>
                    </a:lnTo>
                    <a:lnTo>
                      <a:pt x="379" y="248"/>
                    </a:lnTo>
                    <a:lnTo>
                      <a:pt x="377" y="237"/>
                    </a:lnTo>
                    <a:lnTo>
                      <a:pt x="376" y="230"/>
                    </a:lnTo>
                    <a:lnTo>
                      <a:pt x="375" y="220"/>
                    </a:lnTo>
                    <a:lnTo>
                      <a:pt x="373" y="196"/>
                    </a:lnTo>
                    <a:lnTo>
                      <a:pt x="372" y="168"/>
                    </a:lnTo>
                    <a:lnTo>
                      <a:pt x="373" y="138"/>
                    </a:lnTo>
                    <a:lnTo>
                      <a:pt x="373" y="106"/>
                    </a:lnTo>
                    <a:lnTo>
                      <a:pt x="374" y="71"/>
                    </a:lnTo>
                    <a:lnTo>
                      <a:pt x="376" y="36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3292" name="Freeform 44"/>
              <p:cNvSpPr>
                <a:spLocks/>
              </p:cNvSpPr>
              <p:nvPr/>
            </p:nvSpPr>
            <p:spPr bwMode="auto">
              <a:xfrm>
                <a:off x="795" y="1576"/>
                <a:ext cx="81" cy="94"/>
              </a:xfrm>
              <a:custGeom>
                <a:avLst/>
                <a:gdLst/>
                <a:ahLst/>
                <a:cxnLst>
                  <a:cxn ang="0">
                    <a:pos x="215" y="3"/>
                  </a:cxn>
                  <a:cxn ang="0">
                    <a:pos x="180" y="0"/>
                  </a:cxn>
                  <a:cxn ang="0">
                    <a:pos x="176" y="31"/>
                  </a:cxn>
                  <a:cxn ang="0">
                    <a:pos x="173" y="60"/>
                  </a:cxn>
                  <a:cxn ang="0">
                    <a:pos x="169" y="89"/>
                  </a:cxn>
                  <a:cxn ang="0">
                    <a:pos x="164" y="115"/>
                  </a:cxn>
                  <a:cxn ang="0">
                    <a:pos x="182" y="115"/>
                  </a:cxn>
                  <a:cxn ang="0">
                    <a:pos x="166" y="108"/>
                  </a:cxn>
                  <a:cxn ang="0">
                    <a:pos x="160" y="132"/>
                  </a:cxn>
                  <a:cxn ang="0">
                    <a:pos x="152" y="154"/>
                  </a:cxn>
                  <a:cxn ang="0">
                    <a:pos x="143" y="172"/>
                  </a:cxn>
                  <a:cxn ang="0">
                    <a:pos x="160" y="179"/>
                  </a:cxn>
                  <a:cxn ang="0">
                    <a:pos x="147" y="166"/>
                  </a:cxn>
                  <a:cxn ang="0">
                    <a:pos x="142" y="173"/>
                  </a:cxn>
                  <a:cxn ang="0">
                    <a:pos x="137" y="181"/>
                  </a:cxn>
                  <a:cxn ang="0">
                    <a:pos x="130" y="185"/>
                  </a:cxn>
                  <a:cxn ang="0">
                    <a:pos x="143" y="198"/>
                  </a:cxn>
                  <a:cxn ang="0">
                    <a:pos x="136" y="182"/>
                  </a:cxn>
                  <a:cxn ang="0">
                    <a:pos x="129" y="186"/>
                  </a:cxn>
                  <a:cxn ang="0">
                    <a:pos x="114" y="192"/>
                  </a:cxn>
                  <a:cxn ang="0">
                    <a:pos x="121" y="209"/>
                  </a:cxn>
                  <a:cxn ang="0">
                    <a:pos x="121" y="191"/>
                  </a:cxn>
                  <a:cxn ang="0">
                    <a:pos x="104" y="193"/>
                  </a:cxn>
                  <a:cxn ang="0">
                    <a:pos x="86" y="193"/>
                  </a:cxn>
                  <a:cxn ang="0">
                    <a:pos x="67" y="191"/>
                  </a:cxn>
                  <a:cxn ang="0">
                    <a:pos x="67" y="209"/>
                  </a:cxn>
                  <a:cxn ang="0">
                    <a:pos x="74" y="192"/>
                  </a:cxn>
                  <a:cxn ang="0">
                    <a:pos x="54" y="188"/>
                  </a:cxn>
                  <a:cxn ang="0">
                    <a:pos x="33" y="182"/>
                  </a:cxn>
                  <a:cxn ang="0">
                    <a:pos x="10" y="176"/>
                  </a:cxn>
                  <a:cxn ang="0">
                    <a:pos x="0" y="210"/>
                  </a:cxn>
                  <a:cxn ang="0">
                    <a:pos x="19" y="215"/>
                  </a:cxn>
                  <a:cxn ang="0">
                    <a:pos x="40" y="221"/>
                  </a:cxn>
                  <a:cxn ang="0">
                    <a:pos x="60" y="225"/>
                  </a:cxn>
                  <a:cxn ang="0">
                    <a:pos x="67" y="227"/>
                  </a:cxn>
                  <a:cxn ang="0">
                    <a:pos x="86" y="229"/>
                  </a:cxn>
                  <a:cxn ang="0">
                    <a:pos x="104" y="229"/>
                  </a:cxn>
                  <a:cxn ang="0">
                    <a:pos x="121" y="227"/>
                  </a:cxn>
                  <a:cxn ang="0">
                    <a:pos x="128" y="225"/>
                  </a:cxn>
                  <a:cxn ang="0">
                    <a:pos x="143" y="219"/>
                  </a:cxn>
                  <a:cxn ang="0">
                    <a:pos x="150" y="215"/>
                  </a:cxn>
                  <a:cxn ang="0">
                    <a:pos x="156" y="211"/>
                  </a:cxn>
                  <a:cxn ang="0">
                    <a:pos x="162" y="206"/>
                  </a:cxn>
                  <a:cxn ang="0">
                    <a:pos x="168" y="199"/>
                  </a:cxn>
                  <a:cxn ang="0">
                    <a:pos x="173" y="192"/>
                  </a:cxn>
                  <a:cxn ang="0">
                    <a:pos x="176" y="186"/>
                  </a:cxn>
                  <a:cxn ang="0">
                    <a:pos x="185" y="168"/>
                  </a:cxn>
                  <a:cxn ang="0">
                    <a:pos x="193" y="146"/>
                  </a:cxn>
                  <a:cxn ang="0">
                    <a:pos x="199" y="122"/>
                  </a:cxn>
                  <a:cxn ang="0">
                    <a:pos x="200" y="115"/>
                  </a:cxn>
                  <a:cxn ang="0">
                    <a:pos x="200" y="115"/>
                  </a:cxn>
                  <a:cxn ang="0">
                    <a:pos x="205" y="89"/>
                  </a:cxn>
                  <a:cxn ang="0">
                    <a:pos x="209" y="60"/>
                  </a:cxn>
                  <a:cxn ang="0">
                    <a:pos x="212" y="31"/>
                  </a:cxn>
                  <a:cxn ang="0">
                    <a:pos x="215" y="3"/>
                  </a:cxn>
                </a:cxnLst>
                <a:rect l="0" t="0" r="r" b="b"/>
                <a:pathLst>
                  <a:path w="215" h="229">
                    <a:moveTo>
                      <a:pt x="215" y="3"/>
                    </a:moveTo>
                    <a:lnTo>
                      <a:pt x="180" y="0"/>
                    </a:lnTo>
                    <a:lnTo>
                      <a:pt x="176" y="31"/>
                    </a:lnTo>
                    <a:lnTo>
                      <a:pt x="173" y="60"/>
                    </a:lnTo>
                    <a:lnTo>
                      <a:pt x="169" y="89"/>
                    </a:lnTo>
                    <a:lnTo>
                      <a:pt x="164" y="115"/>
                    </a:lnTo>
                    <a:lnTo>
                      <a:pt x="182" y="115"/>
                    </a:lnTo>
                    <a:lnTo>
                      <a:pt x="166" y="108"/>
                    </a:lnTo>
                    <a:lnTo>
                      <a:pt x="160" y="132"/>
                    </a:lnTo>
                    <a:lnTo>
                      <a:pt x="152" y="154"/>
                    </a:lnTo>
                    <a:lnTo>
                      <a:pt x="143" y="172"/>
                    </a:lnTo>
                    <a:lnTo>
                      <a:pt x="160" y="179"/>
                    </a:lnTo>
                    <a:lnTo>
                      <a:pt x="147" y="166"/>
                    </a:lnTo>
                    <a:lnTo>
                      <a:pt x="142" y="173"/>
                    </a:lnTo>
                    <a:lnTo>
                      <a:pt x="137" y="181"/>
                    </a:lnTo>
                    <a:lnTo>
                      <a:pt x="130" y="185"/>
                    </a:lnTo>
                    <a:lnTo>
                      <a:pt x="143" y="198"/>
                    </a:lnTo>
                    <a:lnTo>
                      <a:pt x="136" y="182"/>
                    </a:lnTo>
                    <a:lnTo>
                      <a:pt x="129" y="186"/>
                    </a:lnTo>
                    <a:lnTo>
                      <a:pt x="114" y="192"/>
                    </a:lnTo>
                    <a:lnTo>
                      <a:pt x="121" y="209"/>
                    </a:lnTo>
                    <a:lnTo>
                      <a:pt x="121" y="191"/>
                    </a:lnTo>
                    <a:lnTo>
                      <a:pt x="104" y="193"/>
                    </a:lnTo>
                    <a:lnTo>
                      <a:pt x="86" y="193"/>
                    </a:lnTo>
                    <a:lnTo>
                      <a:pt x="67" y="191"/>
                    </a:lnTo>
                    <a:lnTo>
                      <a:pt x="67" y="209"/>
                    </a:lnTo>
                    <a:lnTo>
                      <a:pt x="74" y="192"/>
                    </a:lnTo>
                    <a:lnTo>
                      <a:pt x="54" y="188"/>
                    </a:lnTo>
                    <a:lnTo>
                      <a:pt x="33" y="182"/>
                    </a:lnTo>
                    <a:lnTo>
                      <a:pt x="10" y="176"/>
                    </a:lnTo>
                    <a:lnTo>
                      <a:pt x="0" y="210"/>
                    </a:lnTo>
                    <a:lnTo>
                      <a:pt x="19" y="215"/>
                    </a:lnTo>
                    <a:lnTo>
                      <a:pt x="40" y="221"/>
                    </a:lnTo>
                    <a:lnTo>
                      <a:pt x="60" y="225"/>
                    </a:lnTo>
                    <a:lnTo>
                      <a:pt x="67" y="227"/>
                    </a:lnTo>
                    <a:lnTo>
                      <a:pt x="86" y="229"/>
                    </a:lnTo>
                    <a:lnTo>
                      <a:pt x="104" y="229"/>
                    </a:lnTo>
                    <a:lnTo>
                      <a:pt x="121" y="227"/>
                    </a:lnTo>
                    <a:lnTo>
                      <a:pt x="128" y="225"/>
                    </a:lnTo>
                    <a:lnTo>
                      <a:pt x="143" y="219"/>
                    </a:lnTo>
                    <a:lnTo>
                      <a:pt x="150" y="215"/>
                    </a:lnTo>
                    <a:lnTo>
                      <a:pt x="156" y="211"/>
                    </a:lnTo>
                    <a:lnTo>
                      <a:pt x="162" y="206"/>
                    </a:lnTo>
                    <a:lnTo>
                      <a:pt x="168" y="199"/>
                    </a:lnTo>
                    <a:lnTo>
                      <a:pt x="173" y="192"/>
                    </a:lnTo>
                    <a:lnTo>
                      <a:pt x="176" y="186"/>
                    </a:lnTo>
                    <a:lnTo>
                      <a:pt x="185" y="168"/>
                    </a:lnTo>
                    <a:lnTo>
                      <a:pt x="193" y="146"/>
                    </a:lnTo>
                    <a:lnTo>
                      <a:pt x="199" y="122"/>
                    </a:lnTo>
                    <a:lnTo>
                      <a:pt x="200" y="115"/>
                    </a:lnTo>
                    <a:lnTo>
                      <a:pt x="200" y="115"/>
                    </a:lnTo>
                    <a:lnTo>
                      <a:pt x="205" y="89"/>
                    </a:lnTo>
                    <a:lnTo>
                      <a:pt x="209" y="60"/>
                    </a:lnTo>
                    <a:lnTo>
                      <a:pt x="212" y="31"/>
                    </a:lnTo>
                    <a:lnTo>
                      <a:pt x="215" y="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3293" name="Freeform 45"/>
              <p:cNvSpPr>
                <a:spLocks/>
              </p:cNvSpPr>
              <p:nvPr/>
            </p:nvSpPr>
            <p:spPr bwMode="auto">
              <a:xfrm>
                <a:off x="584" y="1336"/>
                <a:ext cx="193" cy="143"/>
              </a:xfrm>
              <a:custGeom>
                <a:avLst/>
                <a:gdLst/>
                <a:ahLst/>
                <a:cxnLst>
                  <a:cxn ang="0">
                    <a:pos x="482" y="345"/>
                  </a:cxn>
                  <a:cxn ang="0">
                    <a:pos x="499" y="249"/>
                  </a:cxn>
                  <a:cxn ang="0">
                    <a:pos x="509" y="166"/>
                  </a:cxn>
                  <a:cxn ang="0">
                    <a:pos x="509" y="129"/>
                  </a:cxn>
                  <a:cxn ang="0">
                    <a:pos x="506" y="97"/>
                  </a:cxn>
                  <a:cxn ang="0">
                    <a:pos x="500" y="77"/>
                  </a:cxn>
                  <a:cxn ang="0">
                    <a:pos x="489" y="54"/>
                  </a:cxn>
                  <a:cxn ang="0">
                    <a:pos x="476" y="40"/>
                  </a:cxn>
                  <a:cxn ang="0">
                    <a:pos x="461" y="30"/>
                  </a:cxn>
                  <a:cxn ang="0">
                    <a:pos x="441" y="25"/>
                  </a:cxn>
                  <a:cxn ang="0">
                    <a:pos x="409" y="25"/>
                  </a:cxn>
                  <a:cxn ang="0">
                    <a:pos x="371" y="31"/>
                  </a:cxn>
                  <a:cxn ang="0">
                    <a:pos x="343" y="37"/>
                  </a:cxn>
                  <a:cxn ang="0">
                    <a:pos x="279" y="55"/>
                  </a:cxn>
                  <a:cxn ang="0">
                    <a:pos x="218" y="74"/>
                  </a:cxn>
                  <a:cxn ang="0">
                    <a:pos x="184" y="82"/>
                  </a:cxn>
                  <a:cxn ang="0">
                    <a:pos x="191" y="81"/>
                  </a:cxn>
                  <a:cxn ang="0">
                    <a:pos x="150" y="86"/>
                  </a:cxn>
                  <a:cxn ang="0">
                    <a:pos x="105" y="91"/>
                  </a:cxn>
                  <a:cxn ang="0">
                    <a:pos x="69" y="92"/>
                  </a:cxn>
                  <a:cxn ang="0">
                    <a:pos x="55" y="109"/>
                  </a:cxn>
                  <a:cxn ang="0">
                    <a:pos x="49" y="89"/>
                  </a:cxn>
                  <a:cxn ang="0">
                    <a:pos x="32" y="77"/>
                  </a:cxn>
                  <a:cxn ang="0">
                    <a:pos x="37" y="81"/>
                  </a:cxn>
                  <a:cxn ang="0">
                    <a:pos x="37" y="78"/>
                  </a:cxn>
                  <a:cxn ang="0">
                    <a:pos x="38" y="85"/>
                  </a:cxn>
                  <a:cxn ang="0">
                    <a:pos x="37" y="62"/>
                  </a:cxn>
                  <a:cxn ang="0">
                    <a:pos x="20" y="49"/>
                  </a:cxn>
                  <a:cxn ang="0">
                    <a:pos x="40" y="42"/>
                  </a:cxn>
                  <a:cxn ang="0">
                    <a:pos x="15" y="0"/>
                  </a:cxn>
                  <a:cxn ang="0">
                    <a:pos x="4" y="42"/>
                  </a:cxn>
                  <a:cxn ang="0">
                    <a:pos x="2" y="49"/>
                  </a:cxn>
                  <a:cxn ang="0">
                    <a:pos x="0" y="74"/>
                  </a:cxn>
                  <a:cxn ang="0">
                    <a:pos x="4" y="92"/>
                  </a:cxn>
                  <a:cxn ang="0">
                    <a:pos x="12" y="107"/>
                  </a:cxn>
                  <a:cxn ang="0">
                    <a:pos x="22" y="116"/>
                  </a:cxn>
                  <a:cxn ang="0">
                    <a:pos x="48" y="125"/>
                  </a:cxn>
                  <a:cxn ang="0">
                    <a:pos x="69" y="128"/>
                  </a:cxn>
                  <a:cxn ang="0">
                    <a:pos x="105" y="127"/>
                  </a:cxn>
                  <a:cxn ang="0">
                    <a:pos x="150" y="122"/>
                  </a:cxn>
                  <a:cxn ang="0">
                    <a:pos x="191" y="117"/>
                  </a:cxn>
                  <a:cxn ang="0">
                    <a:pos x="214" y="112"/>
                  </a:cxn>
                  <a:cxn ang="0">
                    <a:pos x="252" y="101"/>
                  </a:cxn>
                  <a:cxn ang="0">
                    <a:pos x="336" y="76"/>
                  </a:cxn>
                  <a:cxn ang="0">
                    <a:pos x="378" y="65"/>
                  </a:cxn>
                  <a:cxn ang="0">
                    <a:pos x="371" y="67"/>
                  </a:cxn>
                  <a:cxn ang="0">
                    <a:pos x="409" y="61"/>
                  </a:cxn>
                  <a:cxn ang="0">
                    <a:pos x="441" y="61"/>
                  </a:cxn>
                  <a:cxn ang="0">
                    <a:pos x="434" y="60"/>
                  </a:cxn>
                  <a:cxn ang="0">
                    <a:pos x="454" y="47"/>
                  </a:cxn>
                  <a:cxn ang="0">
                    <a:pos x="453" y="67"/>
                  </a:cxn>
                  <a:cxn ang="0">
                    <a:pos x="472" y="61"/>
                  </a:cxn>
                  <a:cxn ang="0">
                    <a:pos x="462" y="79"/>
                  </a:cxn>
                  <a:cxn ang="0">
                    <a:pos x="471" y="104"/>
                  </a:cxn>
                  <a:cxn ang="0">
                    <a:pos x="470" y="97"/>
                  </a:cxn>
                  <a:cxn ang="0">
                    <a:pos x="473" y="129"/>
                  </a:cxn>
                  <a:cxn ang="0">
                    <a:pos x="473" y="166"/>
                  </a:cxn>
                  <a:cxn ang="0">
                    <a:pos x="463" y="249"/>
                  </a:cxn>
                  <a:cxn ang="0">
                    <a:pos x="447" y="338"/>
                  </a:cxn>
                </a:cxnLst>
                <a:rect l="0" t="0" r="r" b="b"/>
                <a:pathLst>
                  <a:path w="510" h="345">
                    <a:moveTo>
                      <a:pt x="447" y="338"/>
                    </a:moveTo>
                    <a:lnTo>
                      <a:pt x="482" y="345"/>
                    </a:lnTo>
                    <a:lnTo>
                      <a:pt x="491" y="295"/>
                    </a:lnTo>
                    <a:lnTo>
                      <a:pt x="499" y="249"/>
                    </a:lnTo>
                    <a:lnTo>
                      <a:pt x="505" y="206"/>
                    </a:lnTo>
                    <a:lnTo>
                      <a:pt x="509" y="166"/>
                    </a:lnTo>
                    <a:lnTo>
                      <a:pt x="510" y="147"/>
                    </a:lnTo>
                    <a:lnTo>
                      <a:pt x="509" y="129"/>
                    </a:lnTo>
                    <a:lnTo>
                      <a:pt x="508" y="113"/>
                    </a:lnTo>
                    <a:lnTo>
                      <a:pt x="506" y="97"/>
                    </a:lnTo>
                    <a:lnTo>
                      <a:pt x="504" y="90"/>
                    </a:lnTo>
                    <a:lnTo>
                      <a:pt x="500" y="77"/>
                    </a:lnTo>
                    <a:lnTo>
                      <a:pt x="495" y="65"/>
                    </a:lnTo>
                    <a:lnTo>
                      <a:pt x="489" y="54"/>
                    </a:lnTo>
                    <a:lnTo>
                      <a:pt x="485" y="48"/>
                    </a:lnTo>
                    <a:lnTo>
                      <a:pt x="476" y="40"/>
                    </a:lnTo>
                    <a:lnTo>
                      <a:pt x="467" y="34"/>
                    </a:lnTo>
                    <a:lnTo>
                      <a:pt x="461" y="30"/>
                    </a:lnTo>
                    <a:lnTo>
                      <a:pt x="448" y="27"/>
                    </a:lnTo>
                    <a:lnTo>
                      <a:pt x="441" y="25"/>
                    </a:lnTo>
                    <a:lnTo>
                      <a:pt x="426" y="24"/>
                    </a:lnTo>
                    <a:lnTo>
                      <a:pt x="409" y="25"/>
                    </a:lnTo>
                    <a:lnTo>
                      <a:pt x="390" y="27"/>
                    </a:lnTo>
                    <a:lnTo>
                      <a:pt x="371" y="31"/>
                    </a:lnTo>
                    <a:lnTo>
                      <a:pt x="364" y="32"/>
                    </a:lnTo>
                    <a:lnTo>
                      <a:pt x="343" y="37"/>
                    </a:lnTo>
                    <a:lnTo>
                      <a:pt x="322" y="43"/>
                    </a:lnTo>
                    <a:lnTo>
                      <a:pt x="279" y="55"/>
                    </a:lnTo>
                    <a:lnTo>
                      <a:pt x="238" y="68"/>
                    </a:lnTo>
                    <a:lnTo>
                      <a:pt x="218" y="74"/>
                    </a:lnTo>
                    <a:lnTo>
                      <a:pt x="200" y="79"/>
                    </a:lnTo>
                    <a:lnTo>
                      <a:pt x="184" y="82"/>
                    </a:lnTo>
                    <a:lnTo>
                      <a:pt x="191" y="99"/>
                    </a:lnTo>
                    <a:lnTo>
                      <a:pt x="191" y="81"/>
                    </a:lnTo>
                    <a:lnTo>
                      <a:pt x="174" y="84"/>
                    </a:lnTo>
                    <a:lnTo>
                      <a:pt x="150" y="86"/>
                    </a:lnTo>
                    <a:lnTo>
                      <a:pt x="127" y="89"/>
                    </a:lnTo>
                    <a:lnTo>
                      <a:pt x="105" y="91"/>
                    </a:lnTo>
                    <a:lnTo>
                      <a:pt x="86" y="92"/>
                    </a:lnTo>
                    <a:lnTo>
                      <a:pt x="69" y="92"/>
                    </a:lnTo>
                    <a:lnTo>
                      <a:pt x="55" y="91"/>
                    </a:lnTo>
                    <a:lnTo>
                      <a:pt x="55" y="109"/>
                    </a:lnTo>
                    <a:lnTo>
                      <a:pt x="62" y="92"/>
                    </a:lnTo>
                    <a:lnTo>
                      <a:pt x="49" y="89"/>
                    </a:lnTo>
                    <a:lnTo>
                      <a:pt x="42" y="87"/>
                    </a:lnTo>
                    <a:lnTo>
                      <a:pt x="32" y="77"/>
                    </a:lnTo>
                    <a:lnTo>
                      <a:pt x="25" y="94"/>
                    </a:lnTo>
                    <a:lnTo>
                      <a:pt x="37" y="81"/>
                    </a:lnTo>
                    <a:lnTo>
                      <a:pt x="41" y="87"/>
                    </a:lnTo>
                    <a:lnTo>
                      <a:pt x="37" y="78"/>
                    </a:lnTo>
                    <a:lnTo>
                      <a:pt x="20" y="85"/>
                    </a:lnTo>
                    <a:lnTo>
                      <a:pt x="38" y="85"/>
                    </a:lnTo>
                    <a:lnTo>
                      <a:pt x="36" y="74"/>
                    </a:lnTo>
                    <a:lnTo>
                      <a:pt x="37" y="62"/>
                    </a:lnTo>
                    <a:lnTo>
                      <a:pt x="38" y="49"/>
                    </a:lnTo>
                    <a:lnTo>
                      <a:pt x="20" y="49"/>
                    </a:lnTo>
                    <a:lnTo>
                      <a:pt x="37" y="56"/>
                    </a:lnTo>
                    <a:lnTo>
                      <a:pt x="40" y="42"/>
                    </a:lnTo>
                    <a:lnTo>
                      <a:pt x="49" y="10"/>
                    </a:lnTo>
                    <a:lnTo>
                      <a:pt x="15" y="0"/>
                    </a:lnTo>
                    <a:lnTo>
                      <a:pt x="7" y="28"/>
                    </a:lnTo>
                    <a:lnTo>
                      <a:pt x="4" y="42"/>
                    </a:lnTo>
                    <a:lnTo>
                      <a:pt x="2" y="49"/>
                    </a:lnTo>
                    <a:lnTo>
                      <a:pt x="2" y="49"/>
                    </a:lnTo>
                    <a:lnTo>
                      <a:pt x="1" y="62"/>
                    </a:lnTo>
                    <a:lnTo>
                      <a:pt x="0" y="74"/>
                    </a:lnTo>
                    <a:lnTo>
                      <a:pt x="2" y="85"/>
                    </a:lnTo>
                    <a:lnTo>
                      <a:pt x="4" y="92"/>
                    </a:lnTo>
                    <a:lnTo>
                      <a:pt x="8" y="101"/>
                    </a:lnTo>
                    <a:lnTo>
                      <a:pt x="12" y="107"/>
                    </a:lnTo>
                    <a:lnTo>
                      <a:pt x="18" y="110"/>
                    </a:lnTo>
                    <a:lnTo>
                      <a:pt x="22" y="116"/>
                    </a:lnTo>
                    <a:lnTo>
                      <a:pt x="35" y="122"/>
                    </a:lnTo>
                    <a:lnTo>
                      <a:pt x="48" y="125"/>
                    </a:lnTo>
                    <a:lnTo>
                      <a:pt x="55" y="127"/>
                    </a:lnTo>
                    <a:lnTo>
                      <a:pt x="69" y="128"/>
                    </a:lnTo>
                    <a:lnTo>
                      <a:pt x="86" y="128"/>
                    </a:lnTo>
                    <a:lnTo>
                      <a:pt x="105" y="127"/>
                    </a:lnTo>
                    <a:lnTo>
                      <a:pt x="127" y="125"/>
                    </a:lnTo>
                    <a:lnTo>
                      <a:pt x="150" y="122"/>
                    </a:lnTo>
                    <a:lnTo>
                      <a:pt x="178" y="119"/>
                    </a:lnTo>
                    <a:lnTo>
                      <a:pt x="191" y="117"/>
                    </a:lnTo>
                    <a:lnTo>
                      <a:pt x="198" y="115"/>
                    </a:lnTo>
                    <a:lnTo>
                      <a:pt x="214" y="112"/>
                    </a:lnTo>
                    <a:lnTo>
                      <a:pt x="232" y="107"/>
                    </a:lnTo>
                    <a:lnTo>
                      <a:pt x="252" y="101"/>
                    </a:lnTo>
                    <a:lnTo>
                      <a:pt x="293" y="88"/>
                    </a:lnTo>
                    <a:lnTo>
                      <a:pt x="336" y="76"/>
                    </a:lnTo>
                    <a:lnTo>
                      <a:pt x="357" y="70"/>
                    </a:lnTo>
                    <a:lnTo>
                      <a:pt x="378" y="65"/>
                    </a:lnTo>
                    <a:lnTo>
                      <a:pt x="371" y="49"/>
                    </a:lnTo>
                    <a:lnTo>
                      <a:pt x="371" y="67"/>
                    </a:lnTo>
                    <a:lnTo>
                      <a:pt x="390" y="63"/>
                    </a:lnTo>
                    <a:lnTo>
                      <a:pt x="409" y="61"/>
                    </a:lnTo>
                    <a:lnTo>
                      <a:pt x="426" y="60"/>
                    </a:lnTo>
                    <a:lnTo>
                      <a:pt x="441" y="61"/>
                    </a:lnTo>
                    <a:lnTo>
                      <a:pt x="441" y="43"/>
                    </a:lnTo>
                    <a:lnTo>
                      <a:pt x="434" y="60"/>
                    </a:lnTo>
                    <a:lnTo>
                      <a:pt x="447" y="63"/>
                    </a:lnTo>
                    <a:lnTo>
                      <a:pt x="454" y="47"/>
                    </a:lnTo>
                    <a:lnTo>
                      <a:pt x="441" y="60"/>
                    </a:lnTo>
                    <a:lnTo>
                      <a:pt x="453" y="67"/>
                    </a:lnTo>
                    <a:lnTo>
                      <a:pt x="459" y="74"/>
                    </a:lnTo>
                    <a:lnTo>
                      <a:pt x="472" y="61"/>
                    </a:lnTo>
                    <a:lnTo>
                      <a:pt x="456" y="68"/>
                    </a:lnTo>
                    <a:lnTo>
                      <a:pt x="462" y="79"/>
                    </a:lnTo>
                    <a:lnTo>
                      <a:pt x="467" y="91"/>
                    </a:lnTo>
                    <a:lnTo>
                      <a:pt x="471" y="104"/>
                    </a:lnTo>
                    <a:lnTo>
                      <a:pt x="488" y="97"/>
                    </a:lnTo>
                    <a:lnTo>
                      <a:pt x="470" y="97"/>
                    </a:lnTo>
                    <a:lnTo>
                      <a:pt x="472" y="113"/>
                    </a:lnTo>
                    <a:lnTo>
                      <a:pt x="473" y="129"/>
                    </a:lnTo>
                    <a:lnTo>
                      <a:pt x="474" y="147"/>
                    </a:lnTo>
                    <a:lnTo>
                      <a:pt x="473" y="166"/>
                    </a:lnTo>
                    <a:lnTo>
                      <a:pt x="469" y="206"/>
                    </a:lnTo>
                    <a:lnTo>
                      <a:pt x="463" y="249"/>
                    </a:lnTo>
                    <a:lnTo>
                      <a:pt x="455" y="295"/>
                    </a:lnTo>
                    <a:lnTo>
                      <a:pt x="447" y="33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grpSp>
            <p:nvGrpSpPr>
              <p:cNvPr id="53294" name="Group 46"/>
              <p:cNvGrpSpPr>
                <a:grpSpLocks/>
              </p:cNvGrpSpPr>
              <p:nvPr/>
            </p:nvGrpSpPr>
            <p:grpSpPr bwMode="auto">
              <a:xfrm>
                <a:off x="799" y="1675"/>
                <a:ext cx="110" cy="198"/>
                <a:chOff x="2790" y="2132"/>
                <a:chExt cx="288" cy="480"/>
              </a:xfrm>
            </p:grpSpPr>
            <p:sp>
              <p:nvSpPr>
                <p:cNvPr id="53295" name="Freeform 47"/>
                <p:cNvSpPr>
                  <a:spLocks/>
                </p:cNvSpPr>
                <p:nvPr/>
              </p:nvSpPr>
              <p:spPr bwMode="auto">
                <a:xfrm>
                  <a:off x="2790" y="2132"/>
                  <a:ext cx="288" cy="480"/>
                </a:xfrm>
                <a:custGeom>
                  <a:avLst/>
                  <a:gdLst/>
                  <a:ahLst/>
                  <a:cxnLst>
                    <a:cxn ang="0">
                      <a:pos x="144" y="0"/>
                    </a:cxn>
                    <a:cxn ang="0">
                      <a:pos x="115" y="2"/>
                    </a:cxn>
                    <a:cxn ang="0">
                      <a:pos x="88" y="6"/>
                    </a:cxn>
                    <a:cxn ang="0">
                      <a:pos x="63" y="13"/>
                    </a:cxn>
                    <a:cxn ang="0">
                      <a:pos x="42" y="22"/>
                    </a:cxn>
                    <a:cxn ang="0">
                      <a:pos x="33" y="27"/>
                    </a:cxn>
                    <a:cxn ang="0">
                      <a:pos x="25" y="33"/>
                    </a:cxn>
                    <a:cxn ang="0">
                      <a:pos x="17" y="39"/>
                    </a:cxn>
                    <a:cxn ang="0">
                      <a:pos x="11" y="46"/>
                    </a:cxn>
                    <a:cxn ang="0">
                      <a:pos x="6" y="53"/>
                    </a:cxn>
                    <a:cxn ang="0">
                      <a:pos x="3" y="60"/>
                    </a:cxn>
                    <a:cxn ang="0">
                      <a:pos x="1" y="67"/>
                    </a:cxn>
                    <a:cxn ang="0">
                      <a:pos x="0" y="75"/>
                    </a:cxn>
                    <a:cxn ang="0">
                      <a:pos x="0" y="405"/>
                    </a:cxn>
                    <a:cxn ang="0">
                      <a:pos x="1" y="413"/>
                    </a:cxn>
                    <a:cxn ang="0">
                      <a:pos x="3" y="420"/>
                    </a:cxn>
                    <a:cxn ang="0">
                      <a:pos x="6" y="427"/>
                    </a:cxn>
                    <a:cxn ang="0">
                      <a:pos x="11" y="434"/>
                    </a:cxn>
                    <a:cxn ang="0">
                      <a:pos x="17" y="441"/>
                    </a:cxn>
                    <a:cxn ang="0">
                      <a:pos x="25" y="447"/>
                    </a:cxn>
                    <a:cxn ang="0">
                      <a:pos x="33" y="453"/>
                    </a:cxn>
                    <a:cxn ang="0">
                      <a:pos x="42" y="458"/>
                    </a:cxn>
                    <a:cxn ang="0">
                      <a:pos x="63" y="467"/>
                    </a:cxn>
                    <a:cxn ang="0">
                      <a:pos x="88" y="474"/>
                    </a:cxn>
                    <a:cxn ang="0">
                      <a:pos x="115" y="478"/>
                    </a:cxn>
                    <a:cxn ang="0">
                      <a:pos x="144" y="480"/>
                    </a:cxn>
                    <a:cxn ang="0">
                      <a:pos x="173" y="478"/>
                    </a:cxn>
                    <a:cxn ang="0">
                      <a:pos x="200" y="474"/>
                    </a:cxn>
                    <a:cxn ang="0">
                      <a:pos x="225" y="467"/>
                    </a:cxn>
                    <a:cxn ang="0">
                      <a:pos x="246" y="458"/>
                    </a:cxn>
                    <a:cxn ang="0">
                      <a:pos x="255" y="453"/>
                    </a:cxn>
                    <a:cxn ang="0">
                      <a:pos x="264" y="447"/>
                    </a:cxn>
                    <a:cxn ang="0">
                      <a:pos x="271" y="441"/>
                    </a:cxn>
                    <a:cxn ang="0">
                      <a:pos x="277" y="434"/>
                    </a:cxn>
                    <a:cxn ang="0">
                      <a:pos x="282" y="427"/>
                    </a:cxn>
                    <a:cxn ang="0">
                      <a:pos x="285" y="420"/>
                    </a:cxn>
                    <a:cxn ang="0">
                      <a:pos x="287" y="413"/>
                    </a:cxn>
                    <a:cxn ang="0">
                      <a:pos x="288" y="405"/>
                    </a:cxn>
                    <a:cxn ang="0">
                      <a:pos x="288" y="75"/>
                    </a:cxn>
                    <a:cxn ang="0">
                      <a:pos x="287" y="67"/>
                    </a:cxn>
                    <a:cxn ang="0">
                      <a:pos x="285" y="60"/>
                    </a:cxn>
                    <a:cxn ang="0">
                      <a:pos x="282" y="53"/>
                    </a:cxn>
                    <a:cxn ang="0">
                      <a:pos x="277" y="46"/>
                    </a:cxn>
                    <a:cxn ang="0">
                      <a:pos x="271" y="39"/>
                    </a:cxn>
                    <a:cxn ang="0">
                      <a:pos x="264" y="33"/>
                    </a:cxn>
                    <a:cxn ang="0">
                      <a:pos x="255" y="27"/>
                    </a:cxn>
                    <a:cxn ang="0">
                      <a:pos x="246" y="22"/>
                    </a:cxn>
                    <a:cxn ang="0">
                      <a:pos x="225" y="13"/>
                    </a:cxn>
                    <a:cxn ang="0">
                      <a:pos x="200" y="6"/>
                    </a:cxn>
                    <a:cxn ang="0">
                      <a:pos x="173" y="2"/>
                    </a:cxn>
                    <a:cxn ang="0">
                      <a:pos x="144" y="0"/>
                    </a:cxn>
                  </a:cxnLst>
                  <a:rect l="0" t="0" r="r" b="b"/>
                  <a:pathLst>
                    <a:path w="288" h="480">
                      <a:moveTo>
                        <a:pt x="144" y="0"/>
                      </a:moveTo>
                      <a:lnTo>
                        <a:pt x="115" y="2"/>
                      </a:lnTo>
                      <a:lnTo>
                        <a:pt x="88" y="6"/>
                      </a:lnTo>
                      <a:lnTo>
                        <a:pt x="63" y="13"/>
                      </a:lnTo>
                      <a:lnTo>
                        <a:pt x="42" y="22"/>
                      </a:lnTo>
                      <a:lnTo>
                        <a:pt x="33" y="27"/>
                      </a:lnTo>
                      <a:lnTo>
                        <a:pt x="25" y="33"/>
                      </a:lnTo>
                      <a:lnTo>
                        <a:pt x="17" y="39"/>
                      </a:lnTo>
                      <a:lnTo>
                        <a:pt x="11" y="46"/>
                      </a:lnTo>
                      <a:lnTo>
                        <a:pt x="6" y="53"/>
                      </a:lnTo>
                      <a:lnTo>
                        <a:pt x="3" y="60"/>
                      </a:lnTo>
                      <a:lnTo>
                        <a:pt x="1" y="67"/>
                      </a:lnTo>
                      <a:lnTo>
                        <a:pt x="0" y="75"/>
                      </a:lnTo>
                      <a:lnTo>
                        <a:pt x="0" y="405"/>
                      </a:lnTo>
                      <a:lnTo>
                        <a:pt x="1" y="413"/>
                      </a:lnTo>
                      <a:lnTo>
                        <a:pt x="3" y="420"/>
                      </a:lnTo>
                      <a:lnTo>
                        <a:pt x="6" y="427"/>
                      </a:lnTo>
                      <a:lnTo>
                        <a:pt x="11" y="434"/>
                      </a:lnTo>
                      <a:lnTo>
                        <a:pt x="17" y="441"/>
                      </a:lnTo>
                      <a:lnTo>
                        <a:pt x="25" y="447"/>
                      </a:lnTo>
                      <a:lnTo>
                        <a:pt x="33" y="453"/>
                      </a:lnTo>
                      <a:lnTo>
                        <a:pt x="42" y="458"/>
                      </a:lnTo>
                      <a:lnTo>
                        <a:pt x="63" y="467"/>
                      </a:lnTo>
                      <a:lnTo>
                        <a:pt x="88" y="474"/>
                      </a:lnTo>
                      <a:lnTo>
                        <a:pt x="115" y="478"/>
                      </a:lnTo>
                      <a:lnTo>
                        <a:pt x="144" y="480"/>
                      </a:lnTo>
                      <a:lnTo>
                        <a:pt x="173" y="478"/>
                      </a:lnTo>
                      <a:lnTo>
                        <a:pt x="200" y="474"/>
                      </a:lnTo>
                      <a:lnTo>
                        <a:pt x="225" y="467"/>
                      </a:lnTo>
                      <a:lnTo>
                        <a:pt x="246" y="458"/>
                      </a:lnTo>
                      <a:lnTo>
                        <a:pt x="255" y="453"/>
                      </a:lnTo>
                      <a:lnTo>
                        <a:pt x="264" y="447"/>
                      </a:lnTo>
                      <a:lnTo>
                        <a:pt x="271" y="441"/>
                      </a:lnTo>
                      <a:lnTo>
                        <a:pt x="277" y="434"/>
                      </a:lnTo>
                      <a:lnTo>
                        <a:pt x="282" y="427"/>
                      </a:lnTo>
                      <a:lnTo>
                        <a:pt x="285" y="420"/>
                      </a:lnTo>
                      <a:lnTo>
                        <a:pt x="287" y="413"/>
                      </a:lnTo>
                      <a:lnTo>
                        <a:pt x="288" y="405"/>
                      </a:lnTo>
                      <a:lnTo>
                        <a:pt x="288" y="75"/>
                      </a:lnTo>
                      <a:lnTo>
                        <a:pt x="287" y="67"/>
                      </a:lnTo>
                      <a:lnTo>
                        <a:pt x="285" y="60"/>
                      </a:lnTo>
                      <a:lnTo>
                        <a:pt x="282" y="53"/>
                      </a:lnTo>
                      <a:lnTo>
                        <a:pt x="277" y="46"/>
                      </a:lnTo>
                      <a:lnTo>
                        <a:pt x="271" y="39"/>
                      </a:lnTo>
                      <a:lnTo>
                        <a:pt x="264" y="33"/>
                      </a:lnTo>
                      <a:lnTo>
                        <a:pt x="255" y="27"/>
                      </a:lnTo>
                      <a:lnTo>
                        <a:pt x="246" y="22"/>
                      </a:lnTo>
                      <a:lnTo>
                        <a:pt x="225" y="13"/>
                      </a:lnTo>
                      <a:lnTo>
                        <a:pt x="200" y="6"/>
                      </a:lnTo>
                      <a:lnTo>
                        <a:pt x="173" y="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53296" name="Freeform 48"/>
                <p:cNvSpPr>
                  <a:spLocks/>
                </p:cNvSpPr>
                <p:nvPr/>
              </p:nvSpPr>
              <p:spPr bwMode="auto">
                <a:xfrm>
                  <a:off x="2790" y="2132"/>
                  <a:ext cx="288" cy="480"/>
                </a:xfrm>
                <a:custGeom>
                  <a:avLst/>
                  <a:gdLst/>
                  <a:ahLst/>
                  <a:cxnLst>
                    <a:cxn ang="0">
                      <a:pos x="144" y="0"/>
                    </a:cxn>
                    <a:cxn ang="0">
                      <a:pos x="115" y="2"/>
                    </a:cxn>
                    <a:cxn ang="0">
                      <a:pos x="88" y="6"/>
                    </a:cxn>
                    <a:cxn ang="0">
                      <a:pos x="63" y="13"/>
                    </a:cxn>
                    <a:cxn ang="0">
                      <a:pos x="42" y="22"/>
                    </a:cxn>
                    <a:cxn ang="0">
                      <a:pos x="33" y="27"/>
                    </a:cxn>
                    <a:cxn ang="0">
                      <a:pos x="25" y="33"/>
                    </a:cxn>
                    <a:cxn ang="0">
                      <a:pos x="17" y="39"/>
                    </a:cxn>
                    <a:cxn ang="0">
                      <a:pos x="11" y="46"/>
                    </a:cxn>
                    <a:cxn ang="0">
                      <a:pos x="6" y="53"/>
                    </a:cxn>
                    <a:cxn ang="0">
                      <a:pos x="3" y="60"/>
                    </a:cxn>
                    <a:cxn ang="0">
                      <a:pos x="1" y="67"/>
                    </a:cxn>
                    <a:cxn ang="0">
                      <a:pos x="0" y="75"/>
                    </a:cxn>
                    <a:cxn ang="0">
                      <a:pos x="0" y="405"/>
                    </a:cxn>
                    <a:cxn ang="0">
                      <a:pos x="1" y="413"/>
                    </a:cxn>
                    <a:cxn ang="0">
                      <a:pos x="3" y="420"/>
                    </a:cxn>
                    <a:cxn ang="0">
                      <a:pos x="6" y="427"/>
                    </a:cxn>
                    <a:cxn ang="0">
                      <a:pos x="11" y="434"/>
                    </a:cxn>
                    <a:cxn ang="0">
                      <a:pos x="17" y="441"/>
                    </a:cxn>
                    <a:cxn ang="0">
                      <a:pos x="25" y="447"/>
                    </a:cxn>
                    <a:cxn ang="0">
                      <a:pos x="33" y="453"/>
                    </a:cxn>
                    <a:cxn ang="0">
                      <a:pos x="42" y="458"/>
                    </a:cxn>
                    <a:cxn ang="0">
                      <a:pos x="63" y="467"/>
                    </a:cxn>
                    <a:cxn ang="0">
                      <a:pos x="88" y="474"/>
                    </a:cxn>
                    <a:cxn ang="0">
                      <a:pos x="115" y="478"/>
                    </a:cxn>
                    <a:cxn ang="0">
                      <a:pos x="144" y="480"/>
                    </a:cxn>
                    <a:cxn ang="0">
                      <a:pos x="173" y="478"/>
                    </a:cxn>
                    <a:cxn ang="0">
                      <a:pos x="200" y="474"/>
                    </a:cxn>
                    <a:cxn ang="0">
                      <a:pos x="225" y="467"/>
                    </a:cxn>
                    <a:cxn ang="0">
                      <a:pos x="246" y="458"/>
                    </a:cxn>
                    <a:cxn ang="0">
                      <a:pos x="255" y="453"/>
                    </a:cxn>
                    <a:cxn ang="0">
                      <a:pos x="264" y="447"/>
                    </a:cxn>
                    <a:cxn ang="0">
                      <a:pos x="271" y="441"/>
                    </a:cxn>
                    <a:cxn ang="0">
                      <a:pos x="277" y="434"/>
                    </a:cxn>
                    <a:cxn ang="0">
                      <a:pos x="282" y="427"/>
                    </a:cxn>
                    <a:cxn ang="0">
                      <a:pos x="285" y="420"/>
                    </a:cxn>
                    <a:cxn ang="0">
                      <a:pos x="287" y="413"/>
                    </a:cxn>
                    <a:cxn ang="0">
                      <a:pos x="288" y="405"/>
                    </a:cxn>
                    <a:cxn ang="0">
                      <a:pos x="288" y="75"/>
                    </a:cxn>
                    <a:cxn ang="0">
                      <a:pos x="287" y="67"/>
                    </a:cxn>
                    <a:cxn ang="0">
                      <a:pos x="285" y="60"/>
                    </a:cxn>
                    <a:cxn ang="0">
                      <a:pos x="282" y="53"/>
                    </a:cxn>
                    <a:cxn ang="0">
                      <a:pos x="277" y="46"/>
                    </a:cxn>
                    <a:cxn ang="0">
                      <a:pos x="271" y="39"/>
                    </a:cxn>
                    <a:cxn ang="0">
                      <a:pos x="264" y="33"/>
                    </a:cxn>
                    <a:cxn ang="0">
                      <a:pos x="255" y="27"/>
                    </a:cxn>
                    <a:cxn ang="0">
                      <a:pos x="246" y="22"/>
                    </a:cxn>
                    <a:cxn ang="0">
                      <a:pos x="225" y="13"/>
                    </a:cxn>
                    <a:cxn ang="0">
                      <a:pos x="200" y="6"/>
                    </a:cxn>
                    <a:cxn ang="0">
                      <a:pos x="173" y="2"/>
                    </a:cxn>
                    <a:cxn ang="0">
                      <a:pos x="144" y="0"/>
                    </a:cxn>
                  </a:cxnLst>
                  <a:rect l="0" t="0" r="r" b="b"/>
                  <a:pathLst>
                    <a:path w="288" h="480">
                      <a:moveTo>
                        <a:pt x="144" y="0"/>
                      </a:moveTo>
                      <a:lnTo>
                        <a:pt x="115" y="2"/>
                      </a:lnTo>
                      <a:lnTo>
                        <a:pt x="88" y="6"/>
                      </a:lnTo>
                      <a:lnTo>
                        <a:pt x="63" y="13"/>
                      </a:lnTo>
                      <a:lnTo>
                        <a:pt x="42" y="22"/>
                      </a:lnTo>
                      <a:lnTo>
                        <a:pt x="33" y="27"/>
                      </a:lnTo>
                      <a:lnTo>
                        <a:pt x="25" y="33"/>
                      </a:lnTo>
                      <a:lnTo>
                        <a:pt x="17" y="39"/>
                      </a:lnTo>
                      <a:lnTo>
                        <a:pt x="11" y="46"/>
                      </a:lnTo>
                      <a:lnTo>
                        <a:pt x="6" y="53"/>
                      </a:lnTo>
                      <a:lnTo>
                        <a:pt x="3" y="60"/>
                      </a:lnTo>
                      <a:lnTo>
                        <a:pt x="1" y="67"/>
                      </a:lnTo>
                      <a:lnTo>
                        <a:pt x="0" y="75"/>
                      </a:lnTo>
                      <a:lnTo>
                        <a:pt x="0" y="405"/>
                      </a:lnTo>
                      <a:lnTo>
                        <a:pt x="1" y="413"/>
                      </a:lnTo>
                      <a:lnTo>
                        <a:pt x="3" y="420"/>
                      </a:lnTo>
                      <a:lnTo>
                        <a:pt x="6" y="427"/>
                      </a:lnTo>
                      <a:lnTo>
                        <a:pt x="11" y="434"/>
                      </a:lnTo>
                      <a:lnTo>
                        <a:pt x="17" y="441"/>
                      </a:lnTo>
                      <a:lnTo>
                        <a:pt x="25" y="447"/>
                      </a:lnTo>
                      <a:lnTo>
                        <a:pt x="33" y="453"/>
                      </a:lnTo>
                      <a:lnTo>
                        <a:pt x="42" y="458"/>
                      </a:lnTo>
                      <a:lnTo>
                        <a:pt x="63" y="467"/>
                      </a:lnTo>
                      <a:lnTo>
                        <a:pt x="88" y="474"/>
                      </a:lnTo>
                      <a:lnTo>
                        <a:pt x="115" y="478"/>
                      </a:lnTo>
                      <a:lnTo>
                        <a:pt x="144" y="480"/>
                      </a:lnTo>
                      <a:lnTo>
                        <a:pt x="173" y="478"/>
                      </a:lnTo>
                      <a:lnTo>
                        <a:pt x="200" y="474"/>
                      </a:lnTo>
                      <a:lnTo>
                        <a:pt x="225" y="467"/>
                      </a:lnTo>
                      <a:lnTo>
                        <a:pt x="246" y="458"/>
                      </a:lnTo>
                      <a:lnTo>
                        <a:pt x="255" y="453"/>
                      </a:lnTo>
                      <a:lnTo>
                        <a:pt x="264" y="447"/>
                      </a:lnTo>
                      <a:lnTo>
                        <a:pt x="271" y="441"/>
                      </a:lnTo>
                      <a:lnTo>
                        <a:pt x="277" y="434"/>
                      </a:lnTo>
                      <a:lnTo>
                        <a:pt x="282" y="427"/>
                      </a:lnTo>
                      <a:lnTo>
                        <a:pt x="285" y="420"/>
                      </a:lnTo>
                      <a:lnTo>
                        <a:pt x="287" y="413"/>
                      </a:lnTo>
                      <a:lnTo>
                        <a:pt x="288" y="405"/>
                      </a:lnTo>
                      <a:lnTo>
                        <a:pt x="288" y="75"/>
                      </a:lnTo>
                      <a:lnTo>
                        <a:pt x="287" y="67"/>
                      </a:lnTo>
                      <a:lnTo>
                        <a:pt x="285" y="60"/>
                      </a:lnTo>
                      <a:lnTo>
                        <a:pt x="282" y="53"/>
                      </a:lnTo>
                      <a:lnTo>
                        <a:pt x="277" y="46"/>
                      </a:lnTo>
                      <a:lnTo>
                        <a:pt x="271" y="39"/>
                      </a:lnTo>
                      <a:lnTo>
                        <a:pt x="264" y="33"/>
                      </a:lnTo>
                      <a:lnTo>
                        <a:pt x="255" y="27"/>
                      </a:lnTo>
                      <a:lnTo>
                        <a:pt x="246" y="22"/>
                      </a:lnTo>
                      <a:lnTo>
                        <a:pt x="225" y="13"/>
                      </a:lnTo>
                      <a:lnTo>
                        <a:pt x="200" y="6"/>
                      </a:lnTo>
                      <a:lnTo>
                        <a:pt x="173" y="2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53297" name="Freeform 49"/>
                <p:cNvSpPr>
                  <a:spLocks/>
                </p:cNvSpPr>
                <p:nvPr/>
              </p:nvSpPr>
              <p:spPr bwMode="auto">
                <a:xfrm>
                  <a:off x="2790" y="2207"/>
                  <a:ext cx="288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8"/>
                    </a:cxn>
                    <a:cxn ang="0">
                      <a:pos x="3" y="15"/>
                    </a:cxn>
                    <a:cxn ang="0">
                      <a:pos x="6" y="23"/>
                    </a:cxn>
                    <a:cxn ang="0">
                      <a:pos x="11" y="30"/>
                    </a:cxn>
                    <a:cxn ang="0">
                      <a:pos x="17" y="36"/>
                    </a:cxn>
                    <a:cxn ang="0">
                      <a:pos x="25" y="43"/>
                    </a:cxn>
                    <a:cxn ang="0">
                      <a:pos x="33" y="48"/>
                    </a:cxn>
                    <a:cxn ang="0">
                      <a:pos x="42" y="54"/>
                    </a:cxn>
                    <a:cxn ang="0">
                      <a:pos x="63" y="63"/>
                    </a:cxn>
                    <a:cxn ang="0">
                      <a:pos x="88" y="70"/>
                    </a:cxn>
                    <a:cxn ang="0">
                      <a:pos x="115" y="74"/>
                    </a:cxn>
                    <a:cxn ang="0">
                      <a:pos x="144" y="76"/>
                    </a:cxn>
                    <a:cxn ang="0">
                      <a:pos x="173" y="74"/>
                    </a:cxn>
                    <a:cxn ang="0">
                      <a:pos x="200" y="70"/>
                    </a:cxn>
                    <a:cxn ang="0">
                      <a:pos x="225" y="63"/>
                    </a:cxn>
                    <a:cxn ang="0">
                      <a:pos x="246" y="54"/>
                    </a:cxn>
                    <a:cxn ang="0">
                      <a:pos x="255" y="48"/>
                    </a:cxn>
                    <a:cxn ang="0">
                      <a:pos x="264" y="43"/>
                    </a:cxn>
                    <a:cxn ang="0">
                      <a:pos x="271" y="36"/>
                    </a:cxn>
                    <a:cxn ang="0">
                      <a:pos x="277" y="30"/>
                    </a:cxn>
                    <a:cxn ang="0">
                      <a:pos x="282" y="23"/>
                    </a:cxn>
                    <a:cxn ang="0">
                      <a:pos x="285" y="15"/>
                    </a:cxn>
                    <a:cxn ang="0">
                      <a:pos x="287" y="8"/>
                    </a:cxn>
                    <a:cxn ang="0">
                      <a:pos x="288" y="0"/>
                    </a:cxn>
                  </a:cxnLst>
                  <a:rect l="0" t="0" r="r" b="b"/>
                  <a:pathLst>
                    <a:path w="288" h="76">
                      <a:moveTo>
                        <a:pt x="0" y="0"/>
                      </a:moveTo>
                      <a:lnTo>
                        <a:pt x="1" y="8"/>
                      </a:lnTo>
                      <a:lnTo>
                        <a:pt x="3" y="15"/>
                      </a:lnTo>
                      <a:lnTo>
                        <a:pt x="6" y="23"/>
                      </a:lnTo>
                      <a:lnTo>
                        <a:pt x="11" y="30"/>
                      </a:lnTo>
                      <a:lnTo>
                        <a:pt x="17" y="36"/>
                      </a:lnTo>
                      <a:lnTo>
                        <a:pt x="25" y="43"/>
                      </a:lnTo>
                      <a:lnTo>
                        <a:pt x="33" y="48"/>
                      </a:lnTo>
                      <a:lnTo>
                        <a:pt x="42" y="54"/>
                      </a:lnTo>
                      <a:lnTo>
                        <a:pt x="63" y="63"/>
                      </a:lnTo>
                      <a:lnTo>
                        <a:pt x="88" y="70"/>
                      </a:lnTo>
                      <a:lnTo>
                        <a:pt x="115" y="74"/>
                      </a:lnTo>
                      <a:lnTo>
                        <a:pt x="144" y="76"/>
                      </a:lnTo>
                      <a:lnTo>
                        <a:pt x="173" y="74"/>
                      </a:lnTo>
                      <a:lnTo>
                        <a:pt x="200" y="70"/>
                      </a:lnTo>
                      <a:lnTo>
                        <a:pt x="225" y="63"/>
                      </a:lnTo>
                      <a:lnTo>
                        <a:pt x="246" y="54"/>
                      </a:lnTo>
                      <a:lnTo>
                        <a:pt x="255" y="48"/>
                      </a:lnTo>
                      <a:lnTo>
                        <a:pt x="264" y="43"/>
                      </a:lnTo>
                      <a:lnTo>
                        <a:pt x="271" y="36"/>
                      </a:lnTo>
                      <a:lnTo>
                        <a:pt x="277" y="30"/>
                      </a:lnTo>
                      <a:lnTo>
                        <a:pt x="282" y="23"/>
                      </a:lnTo>
                      <a:lnTo>
                        <a:pt x="285" y="15"/>
                      </a:lnTo>
                      <a:lnTo>
                        <a:pt x="287" y="8"/>
                      </a:lnTo>
                      <a:lnTo>
                        <a:pt x="288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</p:grpSp>
          <p:sp>
            <p:nvSpPr>
              <p:cNvPr id="53298" name="Rectangle 50"/>
              <p:cNvSpPr>
                <a:spLocks noChangeArrowheads="1"/>
              </p:cNvSpPr>
              <p:nvPr/>
            </p:nvSpPr>
            <p:spPr bwMode="auto">
              <a:xfrm>
                <a:off x="532" y="1258"/>
                <a:ext cx="134" cy="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3299" name="Rectangle 51"/>
              <p:cNvSpPr>
                <a:spLocks noChangeArrowheads="1"/>
              </p:cNvSpPr>
              <p:nvPr/>
            </p:nvSpPr>
            <p:spPr bwMode="auto">
              <a:xfrm>
                <a:off x="336" y="1272"/>
                <a:ext cx="197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s-ES_tradnl" sz="1200" b="1">
                    <a:latin typeface="Times New Roman" pitchFamily="18" charset="0"/>
                  </a:rPr>
                  <a:t>NH</a:t>
                </a:r>
                <a:r>
                  <a:rPr lang="es-ES_tradnl" sz="1200" b="1" baseline="-25000">
                    <a:latin typeface="Times New Roman" pitchFamily="18" charset="0"/>
                  </a:rPr>
                  <a:t>2</a:t>
                </a:r>
                <a:endParaRPr lang="es-ES_tradnl" sz="1600" i="1"/>
              </a:p>
            </p:txBody>
          </p:sp>
          <p:sp>
            <p:nvSpPr>
              <p:cNvPr id="53300" name="Rectangle 52"/>
              <p:cNvSpPr>
                <a:spLocks noChangeArrowheads="1"/>
              </p:cNvSpPr>
              <p:nvPr/>
            </p:nvSpPr>
            <p:spPr bwMode="auto">
              <a:xfrm>
                <a:off x="432" y="1786"/>
                <a:ext cx="193" cy="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3301" name="Rectangle 53"/>
              <p:cNvSpPr>
                <a:spLocks noChangeArrowheads="1"/>
              </p:cNvSpPr>
              <p:nvPr/>
            </p:nvSpPr>
            <p:spPr bwMode="auto">
              <a:xfrm>
                <a:off x="288" y="1798"/>
                <a:ext cx="329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s-ES_tradnl" sz="1200" b="1">
                    <a:latin typeface="Times New Roman" pitchFamily="18" charset="0"/>
                  </a:rPr>
                  <a:t>COOH</a:t>
                </a:r>
                <a:endParaRPr lang="es-ES_tradnl" sz="1200" i="1"/>
              </a:p>
            </p:txBody>
          </p:sp>
          <p:sp>
            <p:nvSpPr>
              <p:cNvPr id="53302" name="Freeform 54"/>
              <p:cNvSpPr>
                <a:spLocks/>
              </p:cNvSpPr>
              <p:nvPr/>
            </p:nvSpPr>
            <p:spPr bwMode="auto">
              <a:xfrm>
                <a:off x="856" y="1327"/>
                <a:ext cx="111" cy="148"/>
              </a:xfrm>
              <a:custGeom>
                <a:avLst/>
                <a:gdLst/>
                <a:ahLst/>
                <a:cxnLst>
                  <a:cxn ang="0">
                    <a:pos x="53" y="159"/>
                  </a:cxn>
                  <a:cxn ang="0">
                    <a:pos x="41" y="106"/>
                  </a:cxn>
                  <a:cxn ang="0">
                    <a:pos x="43" y="113"/>
                  </a:cxn>
                  <a:cxn ang="0">
                    <a:pos x="36" y="69"/>
                  </a:cxn>
                  <a:cxn ang="0">
                    <a:pos x="37" y="42"/>
                  </a:cxn>
                  <a:cxn ang="0">
                    <a:pos x="35" y="49"/>
                  </a:cxn>
                  <a:cxn ang="0">
                    <a:pos x="39" y="36"/>
                  </a:cxn>
                  <a:cxn ang="0">
                    <a:pos x="36" y="42"/>
                  </a:cxn>
                  <a:cxn ang="0">
                    <a:pos x="44" y="34"/>
                  </a:cxn>
                  <a:cxn ang="0">
                    <a:pos x="38" y="38"/>
                  </a:cxn>
                  <a:cxn ang="0">
                    <a:pos x="50" y="35"/>
                  </a:cxn>
                  <a:cxn ang="0">
                    <a:pos x="43" y="36"/>
                  </a:cxn>
                  <a:cxn ang="0">
                    <a:pos x="62" y="38"/>
                  </a:cxn>
                  <a:cxn ang="0">
                    <a:pos x="55" y="37"/>
                  </a:cxn>
                  <a:cxn ang="0">
                    <a:pos x="80" y="43"/>
                  </a:cxn>
                  <a:cxn ang="0">
                    <a:pos x="122" y="60"/>
                  </a:cxn>
                  <a:cxn ang="0">
                    <a:pos x="179" y="92"/>
                  </a:cxn>
                  <a:cxn ang="0">
                    <a:pos x="173" y="88"/>
                  </a:cxn>
                  <a:cxn ang="0">
                    <a:pos x="197" y="108"/>
                  </a:cxn>
                  <a:cxn ang="0">
                    <a:pos x="214" y="126"/>
                  </a:cxn>
                  <a:cxn ang="0">
                    <a:pos x="235" y="127"/>
                  </a:cxn>
                  <a:cxn ang="0">
                    <a:pos x="225" y="147"/>
                  </a:cxn>
                  <a:cxn ang="0">
                    <a:pos x="235" y="178"/>
                  </a:cxn>
                  <a:cxn ang="0">
                    <a:pos x="259" y="205"/>
                  </a:cxn>
                  <a:cxn ang="0">
                    <a:pos x="246" y="241"/>
                  </a:cxn>
                  <a:cxn ang="0">
                    <a:pos x="251" y="293"/>
                  </a:cxn>
                  <a:cxn ang="0">
                    <a:pos x="254" y="323"/>
                  </a:cxn>
                  <a:cxn ang="0">
                    <a:pos x="257" y="346"/>
                  </a:cxn>
                  <a:cxn ang="0">
                    <a:pos x="259" y="359"/>
                  </a:cxn>
                  <a:cxn ang="0">
                    <a:pos x="291" y="339"/>
                  </a:cxn>
                  <a:cxn ang="0">
                    <a:pos x="293" y="346"/>
                  </a:cxn>
                  <a:cxn ang="0">
                    <a:pos x="290" y="323"/>
                  </a:cxn>
                  <a:cxn ang="0">
                    <a:pos x="287" y="293"/>
                  </a:cxn>
                  <a:cxn ang="0">
                    <a:pos x="282" y="241"/>
                  </a:cxn>
                  <a:cxn ang="0">
                    <a:pos x="275" y="198"/>
                  </a:cxn>
                  <a:cxn ang="0">
                    <a:pos x="263" y="148"/>
                  </a:cxn>
                  <a:cxn ang="0">
                    <a:pos x="252" y="120"/>
                  </a:cxn>
                  <a:cxn ang="0">
                    <a:pos x="243" y="105"/>
                  </a:cxn>
                  <a:cxn ang="0">
                    <a:pos x="223" y="82"/>
                  </a:cxn>
                  <a:cxn ang="0">
                    <a:pos x="199" y="62"/>
                  </a:cxn>
                  <a:cxn ang="0">
                    <a:pos x="165" y="41"/>
                  </a:cxn>
                  <a:cxn ang="0">
                    <a:pos x="107" y="15"/>
                  </a:cxn>
                  <a:cxn ang="0">
                    <a:pos x="81" y="6"/>
                  </a:cxn>
                  <a:cxn ang="0">
                    <a:pos x="62" y="2"/>
                  </a:cxn>
                  <a:cxn ang="0">
                    <a:pos x="43" y="0"/>
                  </a:cxn>
                  <a:cxn ang="0">
                    <a:pos x="32" y="2"/>
                  </a:cxn>
                  <a:cxn ang="0">
                    <a:pos x="18" y="8"/>
                  </a:cxn>
                  <a:cxn ang="0">
                    <a:pos x="10" y="16"/>
                  </a:cxn>
                  <a:cxn ang="0">
                    <a:pos x="4" y="28"/>
                  </a:cxn>
                  <a:cxn ang="0">
                    <a:pos x="1" y="42"/>
                  </a:cxn>
                  <a:cxn ang="0">
                    <a:pos x="0" y="50"/>
                  </a:cxn>
                  <a:cxn ang="0">
                    <a:pos x="3" y="90"/>
                  </a:cxn>
                  <a:cxn ang="0">
                    <a:pos x="8" y="120"/>
                  </a:cxn>
                  <a:cxn ang="0">
                    <a:pos x="19" y="167"/>
                  </a:cxn>
                </a:cxnLst>
                <a:rect l="0" t="0" r="r" b="b"/>
                <a:pathLst>
                  <a:path w="294" h="359">
                    <a:moveTo>
                      <a:pt x="19" y="167"/>
                    </a:moveTo>
                    <a:lnTo>
                      <a:pt x="53" y="159"/>
                    </a:lnTo>
                    <a:lnTo>
                      <a:pt x="47" y="131"/>
                    </a:lnTo>
                    <a:lnTo>
                      <a:pt x="41" y="106"/>
                    </a:lnTo>
                    <a:lnTo>
                      <a:pt x="25" y="113"/>
                    </a:lnTo>
                    <a:lnTo>
                      <a:pt x="43" y="113"/>
                    </a:lnTo>
                    <a:lnTo>
                      <a:pt x="39" y="90"/>
                    </a:lnTo>
                    <a:lnTo>
                      <a:pt x="36" y="69"/>
                    </a:lnTo>
                    <a:lnTo>
                      <a:pt x="36" y="50"/>
                    </a:lnTo>
                    <a:lnTo>
                      <a:pt x="37" y="42"/>
                    </a:lnTo>
                    <a:lnTo>
                      <a:pt x="19" y="42"/>
                    </a:lnTo>
                    <a:lnTo>
                      <a:pt x="35" y="49"/>
                    </a:lnTo>
                    <a:lnTo>
                      <a:pt x="37" y="42"/>
                    </a:lnTo>
                    <a:lnTo>
                      <a:pt x="39" y="36"/>
                    </a:lnTo>
                    <a:lnTo>
                      <a:pt x="23" y="29"/>
                    </a:lnTo>
                    <a:lnTo>
                      <a:pt x="36" y="42"/>
                    </a:lnTo>
                    <a:lnTo>
                      <a:pt x="39" y="38"/>
                    </a:lnTo>
                    <a:lnTo>
                      <a:pt x="44" y="34"/>
                    </a:lnTo>
                    <a:lnTo>
                      <a:pt x="31" y="21"/>
                    </a:lnTo>
                    <a:lnTo>
                      <a:pt x="38" y="38"/>
                    </a:lnTo>
                    <a:lnTo>
                      <a:pt x="41" y="36"/>
                    </a:lnTo>
                    <a:lnTo>
                      <a:pt x="50" y="35"/>
                    </a:lnTo>
                    <a:lnTo>
                      <a:pt x="43" y="18"/>
                    </a:lnTo>
                    <a:lnTo>
                      <a:pt x="43" y="36"/>
                    </a:lnTo>
                    <a:lnTo>
                      <a:pt x="52" y="37"/>
                    </a:lnTo>
                    <a:lnTo>
                      <a:pt x="62" y="38"/>
                    </a:lnTo>
                    <a:lnTo>
                      <a:pt x="62" y="20"/>
                    </a:lnTo>
                    <a:lnTo>
                      <a:pt x="55" y="37"/>
                    </a:lnTo>
                    <a:lnTo>
                      <a:pt x="67" y="39"/>
                    </a:lnTo>
                    <a:lnTo>
                      <a:pt x="80" y="43"/>
                    </a:lnTo>
                    <a:lnTo>
                      <a:pt x="93" y="48"/>
                    </a:lnTo>
                    <a:lnTo>
                      <a:pt x="122" y="60"/>
                    </a:lnTo>
                    <a:lnTo>
                      <a:pt x="151" y="74"/>
                    </a:lnTo>
                    <a:lnTo>
                      <a:pt x="179" y="92"/>
                    </a:lnTo>
                    <a:lnTo>
                      <a:pt x="186" y="75"/>
                    </a:lnTo>
                    <a:lnTo>
                      <a:pt x="173" y="88"/>
                    </a:lnTo>
                    <a:lnTo>
                      <a:pt x="185" y="98"/>
                    </a:lnTo>
                    <a:lnTo>
                      <a:pt x="197" y="108"/>
                    </a:lnTo>
                    <a:lnTo>
                      <a:pt x="207" y="118"/>
                    </a:lnTo>
                    <a:lnTo>
                      <a:pt x="214" y="126"/>
                    </a:lnTo>
                    <a:lnTo>
                      <a:pt x="222" y="140"/>
                    </a:lnTo>
                    <a:lnTo>
                      <a:pt x="235" y="127"/>
                    </a:lnTo>
                    <a:lnTo>
                      <a:pt x="219" y="134"/>
                    </a:lnTo>
                    <a:lnTo>
                      <a:pt x="225" y="147"/>
                    </a:lnTo>
                    <a:lnTo>
                      <a:pt x="230" y="162"/>
                    </a:lnTo>
                    <a:lnTo>
                      <a:pt x="235" y="178"/>
                    </a:lnTo>
                    <a:lnTo>
                      <a:pt x="242" y="212"/>
                    </a:lnTo>
                    <a:lnTo>
                      <a:pt x="259" y="205"/>
                    </a:lnTo>
                    <a:lnTo>
                      <a:pt x="241" y="205"/>
                    </a:lnTo>
                    <a:lnTo>
                      <a:pt x="246" y="241"/>
                    </a:lnTo>
                    <a:lnTo>
                      <a:pt x="250" y="276"/>
                    </a:lnTo>
                    <a:lnTo>
                      <a:pt x="251" y="293"/>
                    </a:lnTo>
                    <a:lnTo>
                      <a:pt x="253" y="309"/>
                    </a:lnTo>
                    <a:lnTo>
                      <a:pt x="254" y="323"/>
                    </a:lnTo>
                    <a:lnTo>
                      <a:pt x="255" y="336"/>
                    </a:lnTo>
                    <a:lnTo>
                      <a:pt x="257" y="346"/>
                    </a:lnTo>
                    <a:lnTo>
                      <a:pt x="258" y="353"/>
                    </a:lnTo>
                    <a:lnTo>
                      <a:pt x="259" y="359"/>
                    </a:lnTo>
                    <a:lnTo>
                      <a:pt x="294" y="352"/>
                    </a:lnTo>
                    <a:lnTo>
                      <a:pt x="291" y="339"/>
                    </a:lnTo>
                    <a:lnTo>
                      <a:pt x="275" y="346"/>
                    </a:lnTo>
                    <a:lnTo>
                      <a:pt x="293" y="346"/>
                    </a:lnTo>
                    <a:lnTo>
                      <a:pt x="291" y="336"/>
                    </a:lnTo>
                    <a:lnTo>
                      <a:pt x="290" y="323"/>
                    </a:lnTo>
                    <a:lnTo>
                      <a:pt x="289" y="309"/>
                    </a:lnTo>
                    <a:lnTo>
                      <a:pt x="287" y="293"/>
                    </a:lnTo>
                    <a:lnTo>
                      <a:pt x="286" y="276"/>
                    </a:lnTo>
                    <a:lnTo>
                      <a:pt x="282" y="241"/>
                    </a:lnTo>
                    <a:lnTo>
                      <a:pt x="277" y="205"/>
                    </a:lnTo>
                    <a:lnTo>
                      <a:pt x="275" y="198"/>
                    </a:lnTo>
                    <a:lnTo>
                      <a:pt x="268" y="164"/>
                    </a:lnTo>
                    <a:lnTo>
                      <a:pt x="263" y="148"/>
                    </a:lnTo>
                    <a:lnTo>
                      <a:pt x="258" y="133"/>
                    </a:lnTo>
                    <a:lnTo>
                      <a:pt x="252" y="120"/>
                    </a:lnTo>
                    <a:lnTo>
                      <a:pt x="248" y="114"/>
                    </a:lnTo>
                    <a:lnTo>
                      <a:pt x="243" y="105"/>
                    </a:lnTo>
                    <a:lnTo>
                      <a:pt x="233" y="92"/>
                    </a:lnTo>
                    <a:lnTo>
                      <a:pt x="223" y="82"/>
                    </a:lnTo>
                    <a:lnTo>
                      <a:pt x="211" y="72"/>
                    </a:lnTo>
                    <a:lnTo>
                      <a:pt x="199" y="62"/>
                    </a:lnTo>
                    <a:lnTo>
                      <a:pt x="193" y="59"/>
                    </a:lnTo>
                    <a:lnTo>
                      <a:pt x="165" y="41"/>
                    </a:lnTo>
                    <a:lnTo>
                      <a:pt x="136" y="27"/>
                    </a:lnTo>
                    <a:lnTo>
                      <a:pt x="107" y="15"/>
                    </a:lnTo>
                    <a:lnTo>
                      <a:pt x="94" y="10"/>
                    </a:lnTo>
                    <a:lnTo>
                      <a:pt x="81" y="6"/>
                    </a:lnTo>
                    <a:lnTo>
                      <a:pt x="69" y="4"/>
                    </a:lnTo>
                    <a:lnTo>
                      <a:pt x="62" y="2"/>
                    </a:lnTo>
                    <a:lnTo>
                      <a:pt x="52" y="1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32" y="2"/>
                    </a:lnTo>
                    <a:lnTo>
                      <a:pt x="24" y="5"/>
                    </a:lnTo>
                    <a:lnTo>
                      <a:pt x="18" y="8"/>
                    </a:lnTo>
                    <a:lnTo>
                      <a:pt x="13" y="12"/>
                    </a:lnTo>
                    <a:lnTo>
                      <a:pt x="10" y="16"/>
                    </a:lnTo>
                    <a:lnTo>
                      <a:pt x="6" y="22"/>
                    </a:lnTo>
                    <a:lnTo>
                      <a:pt x="4" y="28"/>
                    </a:lnTo>
                    <a:lnTo>
                      <a:pt x="2" y="35"/>
                    </a:lnTo>
                    <a:lnTo>
                      <a:pt x="1" y="42"/>
                    </a:lnTo>
                    <a:lnTo>
                      <a:pt x="1" y="42"/>
                    </a:lnTo>
                    <a:lnTo>
                      <a:pt x="0" y="50"/>
                    </a:lnTo>
                    <a:lnTo>
                      <a:pt x="0" y="69"/>
                    </a:lnTo>
                    <a:lnTo>
                      <a:pt x="3" y="90"/>
                    </a:lnTo>
                    <a:lnTo>
                      <a:pt x="7" y="113"/>
                    </a:lnTo>
                    <a:lnTo>
                      <a:pt x="8" y="120"/>
                    </a:lnTo>
                    <a:lnTo>
                      <a:pt x="14" y="145"/>
                    </a:lnTo>
                    <a:lnTo>
                      <a:pt x="19" y="1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3303" name="Freeform 55"/>
              <p:cNvSpPr>
                <a:spLocks/>
              </p:cNvSpPr>
              <p:nvPr/>
            </p:nvSpPr>
            <p:spPr bwMode="auto">
              <a:xfrm>
                <a:off x="1008" y="1466"/>
                <a:ext cx="54" cy="169"/>
              </a:xfrm>
              <a:custGeom>
                <a:avLst/>
                <a:gdLst/>
                <a:ahLst/>
                <a:cxnLst>
                  <a:cxn ang="0">
                    <a:pos x="133" y="164"/>
                  </a:cxn>
                  <a:cxn ang="0">
                    <a:pos x="139" y="109"/>
                  </a:cxn>
                  <a:cxn ang="0">
                    <a:pos x="142" y="63"/>
                  </a:cxn>
                  <a:cxn ang="0">
                    <a:pos x="142" y="45"/>
                  </a:cxn>
                  <a:cxn ang="0">
                    <a:pos x="141" y="30"/>
                  </a:cxn>
                  <a:cxn ang="0">
                    <a:pos x="138" y="18"/>
                  </a:cxn>
                  <a:cxn ang="0">
                    <a:pos x="133" y="8"/>
                  </a:cxn>
                  <a:cxn ang="0">
                    <a:pos x="125" y="2"/>
                  </a:cxn>
                  <a:cxn ang="0">
                    <a:pos x="115" y="0"/>
                  </a:cxn>
                  <a:cxn ang="0">
                    <a:pos x="104" y="2"/>
                  </a:cxn>
                  <a:cxn ang="0">
                    <a:pos x="94" y="9"/>
                  </a:cxn>
                  <a:cxn ang="0">
                    <a:pos x="81" y="19"/>
                  </a:cxn>
                  <a:cxn ang="0">
                    <a:pos x="67" y="34"/>
                  </a:cxn>
                  <a:cxn ang="0">
                    <a:pos x="51" y="53"/>
                  </a:cxn>
                  <a:cxn ang="0">
                    <a:pos x="32" y="81"/>
                  </a:cxn>
                  <a:cxn ang="0">
                    <a:pos x="13" y="118"/>
                  </a:cxn>
                  <a:cxn ang="0">
                    <a:pos x="5" y="143"/>
                  </a:cxn>
                  <a:cxn ang="0">
                    <a:pos x="2" y="160"/>
                  </a:cxn>
                  <a:cxn ang="0">
                    <a:pos x="1" y="214"/>
                  </a:cxn>
                  <a:cxn ang="0">
                    <a:pos x="7" y="250"/>
                  </a:cxn>
                  <a:cxn ang="0">
                    <a:pos x="21" y="311"/>
                  </a:cxn>
                  <a:cxn ang="0">
                    <a:pos x="50" y="408"/>
                  </a:cxn>
                  <a:cxn ang="0">
                    <a:pos x="63" y="329"/>
                  </a:cxn>
                  <a:cxn ang="0">
                    <a:pos x="46" y="266"/>
                  </a:cxn>
                  <a:cxn ang="0">
                    <a:pos x="23" y="243"/>
                  </a:cxn>
                  <a:cxn ang="0">
                    <a:pos x="37" y="214"/>
                  </a:cxn>
                  <a:cxn ang="0">
                    <a:pos x="37" y="164"/>
                  </a:cxn>
                  <a:cxn ang="0">
                    <a:pos x="21" y="150"/>
                  </a:cxn>
                  <a:cxn ang="0">
                    <a:pos x="41" y="144"/>
                  </a:cxn>
                  <a:cxn ang="0">
                    <a:pos x="52" y="120"/>
                  </a:cxn>
                  <a:cxn ang="0">
                    <a:pos x="49" y="88"/>
                  </a:cxn>
                  <a:cxn ang="0">
                    <a:pos x="77" y="79"/>
                  </a:cxn>
                  <a:cxn ang="0">
                    <a:pos x="93" y="60"/>
                  </a:cxn>
                  <a:cxn ang="0">
                    <a:pos x="107" y="45"/>
                  </a:cxn>
                  <a:cxn ang="0">
                    <a:pos x="120" y="35"/>
                  </a:cxn>
                  <a:cxn ang="0">
                    <a:pos x="114" y="38"/>
                  </a:cxn>
                  <a:cxn ang="0">
                    <a:pos x="111" y="19"/>
                  </a:cxn>
                  <a:cxn ang="0">
                    <a:pos x="115" y="36"/>
                  </a:cxn>
                  <a:cxn ang="0">
                    <a:pos x="111" y="35"/>
                  </a:cxn>
                  <a:cxn ang="0">
                    <a:pos x="105" y="32"/>
                  </a:cxn>
                  <a:cxn ang="0">
                    <a:pos x="120" y="21"/>
                  </a:cxn>
                  <a:cxn ang="0">
                    <a:pos x="105" y="32"/>
                  </a:cxn>
                  <a:cxn ang="0">
                    <a:pos x="123" y="30"/>
                  </a:cxn>
                  <a:cxn ang="0">
                    <a:pos x="106" y="37"/>
                  </a:cxn>
                  <a:cxn ang="0">
                    <a:pos x="106" y="53"/>
                  </a:cxn>
                  <a:cxn ang="0">
                    <a:pos x="105" y="85"/>
                  </a:cxn>
                  <a:cxn ang="0">
                    <a:pos x="100" y="135"/>
                  </a:cxn>
                </a:cxnLst>
                <a:rect l="0" t="0" r="r" b="b"/>
                <a:pathLst>
                  <a:path w="142" h="408">
                    <a:moveTo>
                      <a:pt x="98" y="160"/>
                    </a:moveTo>
                    <a:lnTo>
                      <a:pt x="133" y="164"/>
                    </a:lnTo>
                    <a:lnTo>
                      <a:pt x="136" y="135"/>
                    </a:lnTo>
                    <a:lnTo>
                      <a:pt x="139" y="109"/>
                    </a:lnTo>
                    <a:lnTo>
                      <a:pt x="141" y="85"/>
                    </a:lnTo>
                    <a:lnTo>
                      <a:pt x="142" y="63"/>
                    </a:lnTo>
                    <a:lnTo>
                      <a:pt x="142" y="53"/>
                    </a:lnTo>
                    <a:lnTo>
                      <a:pt x="142" y="45"/>
                    </a:lnTo>
                    <a:lnTo>
                      <a:pt x="142" y="37"/>
                    </a:lnTo>
                    <a:lnTo>
                      <a:pt x="141" y="30"/>
                    </a:lnTo>
                    <a:lnTo>
                      <a:pt x="139" y="23"/>
                    </a:lnTo>
                    <a:lnTo>
                      <a:pt x="138" y="18"/>
                    </a:lnTo>
                    <a:lnTo>
                      <a:pt x="136" y="14"/>
                    </a:lnTo>
                    <a:lnTo>
                      <a:pt x="133" y="8"/>
                    </a:lnTo>
                    <a:lnTo>
                      <a:pt x="131" y="6"/>
                    </a:lnTo>
                    <a:lnTo>
                      <a:pt x="125" y="2"/>
                    </a:lnTo>
                    <a:lnTo>
                      <a:pt x="118" y="1"/>
                    </a:lnTo>
                    <a:lnTo>
                      <a:pt x="115" y="0"/>
                    </a:lnTo>
                    <a:lnTo>
                      <a:pt x="111" y="1"/>
                    </a:lnTo>
                    <a:lnTo>
                      <a:pt x="104" y="2"/>
                    </a:lnTo>
                    <a:lnTo>
                      <a:pt x="100" y="5"/>
                    </a:lnTo>
                    <a:lnTo>
                      <a:pt x="94" y="9"/>
                    </a:lnTo>
                    <a:lnTo>
                      <a:pt x="88" y="13"/>
                    </a:lnTo>
                    <a:lnTo>
                      <a:pt x="81" y="19"/>
                    </a:lnTo>
                    <a:lnTo>
                      <a:pt x="74" y="26"/>
                    </a:lnTo>
                    <a:lnTo>
                      <a:pt x="67" y="34"/>
                    </a:lnTo>
                    <a:lnTo>
                      <a:pt x="59" y="43"/>
                    </a:lnTo>
                    <a:lnTo>
                      <a:pt x="51" y="53"/>
                    </a:lnTo>
                    <a:lnTo>
                      <a:pt x="36" y="75"/>
                    </a:lnTo>
                    <a:lnTo>
                      <a:pt x="32" y="81"/>
                    </a:lnTo>
                    <a:lnTo>
                      <a:pt x="19" y="106"/>
                    </a:lnTo>
                    <a:lnTo>
                      <a:pt x="13" y="118"/>
                    </a:lnTo>
                    <a:lnTo>
                      <a:pt x="8" y="130"/>
                    </a:lnTo>
                    <a:lnTo>
                      <a:pt x="5" y="143"/>
                    </a:lnTo>
                    <a:lnTo>
                      <a:pt x="3" y="150"/>
                    </a:lnTo>
                    <a:lnTo>
                      <a:pt x="2" y="160"/>
                    </a:lnTo>
                    <a:lnTo>
                      <a:pt x="0" y="187"/>
                    </a:lnTo>
                    <a:lnTo>
                      <a:pt x="1" y="214"/>
                    </a:lnTo>
                    <a:lnTo>
                      <a:pt x="5" y="243"/>
                    </a:lnTo>
                    <a:lnTo>
                      <a:pt x="7" y="250"/>
                    </a:lnTo>
                    <a:lnTo>
                      <a:pt x="13" y="280"/>
                    </a:lnTo>
                    <a:lnTo>
                      <a:pt x="21" y="311"/>
                    </a:lnTo>
                    <a:lnTo>
                      <a:pt x="30" y="343"/>
                    </a:lnTo>
                    <a:lnTo>
                      <a:pt x="50" y="408"/>
                    </a:lnTo>
                    <a:lnTo>
                      <a:pt x="84" y="397"/>
                    </a:lnTo>
                    <a:lnTo>
                      <a:pt x="63" y="329"/>
                    </a:lnTo>
                    <a:lnTo>
                      <a:pt x="54" y="297"/>
                    </a:lnTo>
                    <a:lnTo>
                      <a:pt x="46" y="266"/>
                    </a:lnTo>
                    <a:lnTo>
                      <a:pt x="40" y="236"/>
                    </a:lnTo>
                    <a:lnTo>
                      <a:pt x="23" y="243"/>
                    </a:lnTo>
                    <a:lnTo>
                      <a:pt x="41" y="243"/>
                    </a:lnTo>
                    <a:lnTo>
                      <a:pt x="37" y="214"/>
                    </a:lnTo>
                    <a:lnTo>
                      <a:pt x="36" y="187"/>
                    </a:lnTo>
                    <a:lnTo>
                      <a:pt x="37" y="164"/>
                    </a:lnTo>
                    <a:lnTo>
                      <a:pt x="39" y="150"/>
                    </a:lnTo>
                    <a:lnTo>
                      <a:pt x="21" y="150"/>
                    </a:lnTo>
                    <a:lnTo>
                      <a:pt x="38" y="157"/>
                    </a:lnTo>
                    <a:lnTo>
                      <a:pt x="41" y="144"/>
                    </a:lnTo>
                    <a:lnTo>
                      <a:pt x="46" y="132"/>
                    </a:lnTo>
                    <a:lnTo>
                      <a:pt x="52" y="120"/>
                    </a:lnTo>
                    <a:lnTo>
                      <a:pt x="65" y="95"/>
                    </a:lnTo>
                    <a:lnTo>
                      <a:pt x="49" y="88"/>
                    </a:lnTo>
                    <a:lnTo>
                      <a:pt x="62" y="101"/>
                    </a:lnTo>
                    <a:lnTo>
                      <a:pt x="77" y="79"/>
                    </a:lnTo>
                    <a:lnTo>
                      <a:pt x="85" y="69"/>
                    </a:lnTo>
                    <a:lnTo>
                      <a:pt x="93" y="60"/>
                    </a:lnTo>
                    <a:lnTo>
                      <a:pt x="100" y="52"/>
                    </a:lnTo>
                    <a:lnTo>
                      <a:pt x="107" y="45"/>
                    </a:lnTo>
                    <a:lnTo>
                      <a:pt x="114" y="39"/>
                    </a:lnTo>
                    <a:lnTo>
                      <a:pt x="120" y="35"/>
                    </a:lnTo>
                    <a:lnTo>
                      <a:pt x="107" y="22"/>
                    </a:lnTo>
                    <a:lnTo>
                      <a:pt x="114" y="38"/>
                    </a:lnTo>
                    <a:lnTo>
                      <a:pt x="118" y="35"/>
                    </a:lnTo>
                    <a:lnTo>
                      <a:pt x="111" y="19"/>
                    </a:lnTo>
                    <a:lnTo>
                      <a:pt x="111" y="37"/>
                    </a:lnTo>
                    <a:lnTo>
                      <a:pt x="115" y="36"/>
                    </a:lnTo>
                    <a:lnTo>
                      <a:pt x="118" y="37"/>
                    </a:lnTo>
                    <a:lnTo>
                      <a:pt x="111" y="35"/>
                    </a:lnTo>
                    <a:lnTo>
                      <a:pt x="118" y="19"/>
                    </a:lnTo>
                    <a:lnTo>
                      <a:pt x="105" y="32"/>
                    </a:lnTo>
                    <a:lnTo>
                      <a:pt x="107" y="34"/>
                    </a:lnTo>
                    <a:lnTo>
                      <a:pt x="120" y="21"/>
                    </a:lnTo>
                    <a:lnTo>
                      <a:pt x="103" y="28"/>
                    </a:lnTo>
                    <a:lnTo>
                      <a:pt x="105" y="32"/>
                    </a:lnTo>
                    <a:lnTo>
                      <a:pt x="106" y="37"/>
                    </a:lnTo>
                    <a:lnTo>
                      <a:pt x="123" y="30"/>
                    </a:lnTo>
                    <a:lnTo>
                      <a:pt x="105" y="30"/>
                    </a:lnTo>
                    <a:lnTo>
                      <a:pt x="106" y="37"/>
                    </a:lnTo>
                    <a:lnTo>
                      <a:pt x="106" y="45"/>
                    </a:lnTo>
                    <a:lnTo>
                      <a:pt x="106" y="53"/>
                    </a:lnTo>
                    <a:lnTo>
                      <a:pt x="106" y="63"/>
                    </a:lnTo>
                    <a:lnTo>
                      <a:pt x="105" y="85"/>
                    </a:lnTo>
                    <a:lnTo>
                      <a:pt x="103" y="109"/>
                    </a:lnTo>
                    <a:lnTo>
                      <a:pt x="100" y="135"/>
                    </a:lnTo>
                    <a:lnTo>
                      <a:pt x="98" y="16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3304" name="Freeform 56"/>
              <p:cNvSpPr>
                <a:spLocks/>
              </p:cNvSpPr>
              <p:nvPr/>
            </p:nvSpPr>
            <p:spPr bwMode="auto">
              <a:xfrm>
                <a:off x="735" y="1505"/>
                <a:ext cx="122" cy="212"/>
              </a:xfrm>
              <a:custGeom>
                <a:avLst/>
                <a:gdLst/>
                <a:ahLst/>
                <a:cxnLst>
                  <a:cxn ang="0">
                    <a:pos x="322" y="502"/>
                  </a:cxn>
                  <a:cxn ang="0">
                    <a:pos x="268" y="342"/>
                  </a:cxn>
                  <a:cxn ang="0">
                    <a:pos x="242" y="267"/>
                  </a:cxn>
                  <a:cxn ang="0">
                    <a:pos x="217" y="198"/>
                  </a:cxn>
                  <a:cxn ang="0">
                    <a:pos x="192" y="137"/>
                  </a:cxn>
                  <a:cxn ang="0">
                    <a:pos x="170" y="86"/>
                  </a:cxn>
                  <a:cxn ang="0">
                    <a:pos x="149" y="47"/>
                  </a:cxn>
                  <a:cxn ang="0">
                    <a:pos x="135" y="26"/>
                  </a:cxn>
                  <a:cxn ang="0">
                    <a:pos x="117" y="8"/>
                  </a:cxn>
                  <a:cxn ang="0">
                    <a:pos x="103" y="1"/>
                  </a:cxn>
                  <a:cxn ang="0">
                    <a:pos x="88" y="0"/>
                  </a:cxn>
                  <a:cxn ang="0">
                    <a:pos x="74" y="4"/>
                  </a:cxn>
                  <a:cxn ang="0">
                    <a:pos x="61" y="14"/>
                  </a:cxn>
                  <a:cxn ang="0">
                    <a:pos x="51" y="29"/>
                  </a:cxn>
                  <a:cxn ang="0">
                    <a:pos x="40" y="54"/>
                  </a:cxn>
                  <a:cxn ang="0">
                    <a:pos x="29" y="87"/>
                  </a:cxn>
                  <a:cxn ang="0">
                    <a:pos x="19" y="126"/>
                  </a:cxn>
                  <a:cxn ang="0">
                    <a:pos x="8" y="175"/>
                  </a:cxn>
                  <a:cxn ang="0">
                    <a:pos x="35" y="224"/>
                  </a:cxn>
                  <a:cxn ang="0">
                    <a:pos x="26" y="175"/>
                  </a:cxn>
                  <a:cxn ang="0">
                    <a:pos x="52" y="140"/>
                  </a:cxn>
                  <a:cxn ang="0">
                    <a:pos x="62" y="101"/>
                  </a:cxn>
                  <a:cxn ang="0">
                    <a:pos x="73" y="68"/>
                  </a:cxn>
                  <a:cxn ang="0">
                    <a:pos x="84" y="43"/>
                  </a:cxn>
                  <a:cxn ang="0">
                    <a:pos x="81" y="49"/>
                  </a:cxn>
                  <a:cxn ang="0">
                    <a:pos x="94" y="34"/>
                  </a:cxn>
                  <a:cxn ang="0">
                    <a:pos x="88" y="37"/>
                  </a:cxn>
                  <a:cxn ang="0">
                    <a:pos x="88" y="18"/>
                  </a:cxn>
                  <a:cxn ang="0">
                    <a:pos x="96" y="36"/>
                  </a:cxn>
                  <a:cxn ang="0">
                    <a:pos x="89" y="34"/>
                  </a:cxn>
                  <a:cxn ang="0">
                    <a:pos x="104" y="21"/>
                  </a:cxn>
                  <a:cxn ang="0">
                    <a:pos x="101" y="41"/>
                  </a:cxn>
                  <a:cxn ang="0">
                    <a:pos x="122" y="39"/>
                  </a:cxn>
                  <a:cxn ang="0">
                    <a:pos x="116" y="61"/>
                  </a:cxn>
                  <a:cxn ang="0">
                    <a:pos x="137" y="100"/>
                  </a:cxn>
                  <a:cxn ang="0">
                    <a:pos x="159" y="151"/>
                  </a:cxn>
                  <a:cxn ang="0">
                    <a:pos x="184" y="212"/>
                  </a:cxn>
                  <a:cxn ang="0">
                    <a:pos x="209" y="281"/>
                  </a:cxn>
                  <a:cxn ang="0">
                    <a:pos x="235" y="356"/>
                  </a:cxn>
                  <a:cxn ang="0">
                    <a:pos x="288" y="514"/>
                  </a:cxn>
                </a:cxnLst>
                <a:rect l="0" t="0" r="r" b="b"/>
                <a:pathLst>
                  <a:path w="322" h="514">
                    <a:moveTo>
                      <a:pt x="288" y="514"/>
                    </a:moveTo>
                    <a:lnTo>
                      <a:pt x="322" y="502"/>
                    </a:lnTo>
                    <a:lnTo>
                      <a:pt x="295" y="420"/>
                    </a:lnTo>
                    <a:lnTo>
                      <a:pt x="268" y="342"/>
                    </a:lnTo>
                    <a:lnTo>
                      <a:pt x="255" y="304"/>
                    </a:lnTo>
                    <a:lnTo>
                      <a:pt x="242" y="267"/>
                    </a:lnTo>
                    <a:lnTo>
                      <a:pt x="229" y="232"/>
                    </a:lnTo>
                    <a:lnTo>
                      <a:pt x="217" y="198"/>
                    </a:lnTo>
                    <a:lnTo>
                      <a:pt x="204" y="166"/>
                    </a:lnTo>
                    <a:lnTo>
                      <a:pt x="192" y="137"/>
                    </a:lnTo>
                    <a:lnTo>
                      <a:pt x="181" y="110"/>
                    </a:lnTo>
                    <a:lnTo>
                      <a:pt x="170" y="86"/>
                    </a:lnTo>
                    <a:lnTo>
                      <a:pt x="159" y="65"/>
                    </a:lnTo>
                    <a:lnTo>
                      <a:pt x="149" y="47"/>
                    </a:lnTo>
                    <a:lnTo>
                      <a:pt x="139" y="32"/>
                    </a:lnTo>
                    <a:lnTo>
                      <a:pt x="135" y="26"/>
                    </a:lnTo>
                    <a:lnTo>
                      <a:pt x="126" y="15"/>
                    </a:lnTo>
                    <a:lnTo>
                      <a:pt x="117" y="8"/>
                    </a:lnTo>
                    <a:lnTo>
                      <a:pt x="111" y="4"/>
                    </a:lnTo>
                    <a:lnTo>
                      <a:pt x="103" y="1"/>
                    </a:lnTo>
                    <a:lnTo>
                      <a:pt x="96" y="0"/>
                    </a:lnTo>
                    <a:lnTo>
                      <a:pt x="88" y="0"/>
                    </a:lnTo>
                    <a:lnTo>
                      <a:pt x="81" y="1"/>
                    </a:lnTo>
                    <a:lnTo>
                      <a:pt x="74" y="4"/>
                    </a:lnTo>
                    <a:lnTo>
                      <a:pt x="68" y="8"/>
                    </a:lnTo>
                    <a:lnTo>
                      <a:pt x="61" y="14"/>
                    </a:lnTo>
                    <a:lnTo>
                      <a:pt x="55" y="23"/>
                    </a:lnTo>
                    <a:lnTo>
                      <a:pt x="51" y="29"/>
                    </a:lnTo>
                    <a:lnTo>
                      <a:pt x="45" y="40"/>
                    </a:lnTo>
                    <a:lnTo>
                      <a:pt x="40" y="54"/>
                    </a:lnTo>
                    <a:lnTo>
                      <a:pt x="34" y="70"/>
                    </a:lnTo>
                    <a:lnTo>
                      <a:pt x="29" y="87"/>
                    </a:lnTo>
                    <a:lnTo>
                      <a:pt x="24" y="106"/>
                    </a:lnTo>
                    <a:lnTo>
                      <a:pt x="19" y="126"/>
                    </a:lnTo>
                    <a:lnTo>
                      <a:pt x="10" y="168"/>
                    </a:lnTo>
                    <a:lnTo>
                      <a:pt x="8" y="175"/>
                    </a:lnTo>
                    <a:lnTo>
                      <a:pt x="0" y="217"/>
                    </a:lnTo>
                    <a:lnTo>
                      <a:pt x="35" y="224"/>
                    </a:lnTo>
                    <a:lnTo>
                      <a:pt x="44" y="175"/>
                    </a:lnTo>
                    <a:lnTo>
                      <a:pt x="26" y="175"/>
                    </a:lnTo>
                    <a:lnTo>
                      <a:pt x="43" y="182"/>
                    </a:lnTo>
                    <a:lnTo>
                      <a:pt x="52" y="140"/>
                    </a:lnTo>
                    <a:lnTo>
                      <a:pt x="57" y="120"/>
                    </a:lnTo>
                    <a:lnTo>
                      <a:pt x="62" y="101"/>
                    </a:lnTo>
                    <a:lnTo>
                      <a:pt x="67" y="84"/>
                    </a:lnTo>
                    <a:lnTo>
                      <a:pt x="73" y="68"/>
                    </a:lnTo>
                    <a:lnTo>
                      <a:pt x="78" y="54"/>
                    </a:lnTo>
                    <a:lnTo>
                      <a:pt x="84" y="43"/>
                    </a:lnTo>
                    <a:lnTo>
                      <a:pt x="68" y="36"/>
                    </a:lnTo>
                    <a:lnTo>
                      <a:pt x="81" y="49"/>
                    </a:lnTo>
                    <a:lnTo>
                      <a:pt x="87" y="40"/>
                    </a:lnTo>
                    <a:lnTo>
                      <a:pt x="94" y="34"/>
                    </a:lnTo>
                    <a:lnTo>
                      <a:pt x="81" y="21"/>
                    </a:lnTo>
                    <a:lnTo>
                      <a:pt x="88" y="37"/>
                    </a:lnTo>
                    <a:lnTo>
                      <a:pt x="95" y="34"/>
                    </a:lnTo>
                    <a:lnTo>
                      <a:pt x="88" y="18"/>
                    </a:lnTo>
                    <a:lnTo>
                      <a:pt x="88" y="36"/>
                    </a:lnTo>
                    <a:lnTo>
                      <a:pt x="96" y="36"/>
                    </a:lnTo>
                    <a:lnTo>
                      <a:pt x="96" y="18"/>
                    </a:lnTo>
                    <a:lnTo>
                      <a:pt x="89" y="34"/>
                    </a:lnTo>
                    <a:lnTo>
                      <a:pt x="97" y="37"/>
                    </a:lnTo>
                    <a:lnTo>
                      <a:pt x="104" y="21"/>
                    </a:lnTo>
                    <a:lnTo>
                      <a:pt x="91" y="34"/>
                    </a:lnTo>
                    <a:lnTo>
                      <a:pt x="101" y="41"/>
                    </a:lnTo>
                    <a:lnTo>
                      <a:pt x="109" y="52"/>
                    </a:lnTo>
                    <a:lnTo>
                      <a:pt x="122" y="39"/>
                    </a:lnTo>
                    <a:lnTo>
                      <a:pt x="106" y="46"/>
                    </a:lnTo>
                    <a:lnTo>
                      <a:pt x="116" y="61"/>
                    </a:lnTo>
                    <a:lnTo>
                      <a:pt x="126" y="79"/>
                    </a:lnTo>
                    <a:lnTo>
                      <a:pt x="137" y="100"/>
                    </a:lnTo>
                    <a:lnTo>
                      <a:pt x="148" y="124"/>
                    </a:lnTo>
                    <a:lnTo>
                      <a:pt x="159" y="151"/>
                    </a:lnTo>
                    <a:lnTo>
                      <a:pt x="171" y="180"/>
                    </a:lnTo>
                    <a:lnTo>
                      <a:pt x="184" y="212"/>
                    </a:lnTo>
                    <a:lnTo>
                      <a:pt x="196" y="246"/>
                    </a:lnTo>
                    <a:lnTo>
                      <a:pt x="209" y="281"/>
                    </a:lnTo>
                    <a:lnTo>
                      <a:pt x="222" y="318"/>
                    </a:lnTo>
                    <a:lnTo>
                      <a:pt x="235" y="356"/>
                    </a:lnTo>
                    <a:lnTo>
                      <a:pt x="262" y="434"/>
                    </a:lnTo>
                    <a:lnTo>
                      <a:pt x="288" y="5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3305" name="Rectangle 57"/>
              <p:cNvSpPr>
                <a:spLocks noChangeArrowheads="1"/>
              </p:cNvSpPr>
              <p:nvPr/>
            </p:nvSpPr>
            <p:spPr bwMode="auto">
              <a:xfrm>
                <a:off x="721" y="1152"/>
                <a:ext cx="446" cy="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3306" name="Rectangle 58"/>
              <p:cNvSpPr>
                <a:spLocks noChangeArrowheads="1"/>
              </p:cNvSpPr>
              <p:nvPr/>
            </p:nvSpPr>
            <p:spPr bwMode="auto">
              <a:xfrm>
                <a:off x="743" y="1165"/>
                <a:ext cx="40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s-ES_tradnl" sz="1600" b="1"/>
                  <a:t> </a:t>
                </a:r>
                <a:endParaRPr lang="es-ES_tradnl" sz="2400" i="1"/>
              </a:p>
            </p:txBody>
          </p:sp>
        </p:grpSp>
        <p:sp>
          <p:nvSpPr>
            <p:cNvPr id="53307" name="Text Box 59"/>
            <p:cNvSpPr txBox="1">
              <a:spLocks noChangeArrowheads="1"/>
            </p:cNvSpPr>
            <p:nvPr/>
          </p:nvSpPr>
          <p:spPr bwMode="auto">
            <a:xfrm>
              <a:off x="336" y="960"/>
              <a:ext cx="110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latin typeface="Times New Roman" pitchFamily="18" charset="0"/>
                </a:rPr>
                <a:t>D4.2, D4.4 o</a:t>
              </a:r>
            </a:p>
            <a:p>
              <a:pPr algn="ctr"/>
              <a:r>
                <a:rPr lang="en-US" sz="1600" b="1">
                  <a:latin typeface="Times New Roman" pitchFamily="18" charset="0"/>
                </a:rPr>
                <a:t> D4.7</a:t>
              </a:r>
              <a:endParaRPr lang="es-ES" sz="1600" b="1">
                <a:latin typeface="Times New Roman" pitchFamily="18" charset="0"/>
              </a:endParaRPr>
            </a:p>
          </p:txBody>
        </p:sp>
      </p:grpSp>
      <p:sp>
        <p:nvSpPr>
          <p:cNvPr id="53308" name="Text Box 60"/>
          <p:cNvSpPr txBox="1">
            <a:spLocks noChangeArrowheads="1"/>
          </p:cNvSpPr>
          <p:nvPr/>
        </p:nvSpPr>
        <p:spPr bwMode="auto">
          <a:xfrm>
            <a:off x="1828800" y="2163763"/>
            <a:ext cx="3778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+</a:t>
            </a:r>
            <a:endParaRPr lang="es-ES" sz="3200" b="1">
              <a:latin typeface="Times New Roman" pitchFamily="18" charset="0"/>
            </a:endParaRPr>
          </a:p>
        </p:txBody>
      </p:sp>
      <p:grpSp>
        <p:nvGrpSpPr>
          <p:cNvPr id="53309" name="Group 61"/>
          <p:cNvGrpSpPr>
            <a:grpSpLocks/>
          </p:cNvGrpSpPr>
          <p:nvPr/>
        </p:nvGrpSpPr>
        <p:grpSpPr bwMode="auto">
          <a:xfrm>
            <a:off x="2181225" y="1568450"/>
            <a:ext cx="1452563" cy="1525588"/>
            <a:chOff x="1374" y="988"/>
            <a:chExt cx="915" cy="961"/>
          </a:xfrm>
        </p:grpSpPr>
        <p:graphicFrame>
          <p:nvGraphicFramePr>
            <p:cNvPr id="53310" name="Object 62"/>
            <p:cNvGraphicFramePr>
              <a:graphicFrameLocks noChangeAspect="1"/>
            </p:cNvGraphicFramePr>
            <p:nvPr/>
          </p:nvGraphicFramePr>
          <p:xfrm>
            <a:off x="1440" y="1296"/>
            <a:ext cx="702" cy="6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335" name="Bitmap Image" r:id="rId12" imgW="1933333" imgH="1867161" progId="Paint.Picture">
                    <p:embed/>
                  </p:oleObj>
                </mc:Choice>
                <mc:Fallback>
                  <p:oleObj name="Bitmap Image" r:id="rId12" imgW="1933333" imgH="1867161" progId="Paint.Picture">
                    <p:embed/>
                    <p:pic>
                      <p:nvPicPr>
                        <p:cNvPr id="0" name="Picture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0" y="1296"/>
                          <a:ext cx="702" cy="6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311" name="Text Box 63"/>
            <p:cNvSpPr txBox="1">
              <a:spLocks noChangeArrowheads="1"/>
            </p:cNvSpPr>
            <p:nvPr/>
          </p:nvSpPr>
          <p:spPr bwMode="auto">
            <a:xfrm>
              <a:off x="1374" y="988"/>
              <a:ext cx="9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latin typeface="Times New Roman" pitchFamily="18" charset="0"/>
                </a:rPr>
                <a:t>GIRK 1</a:t>
              </a:r>
              <a:endParaRPr lang="es-ES" sz="1600" b="1">
                <a:latin typeface="Times New Roman" pitchFamily="18" charset="0"/>
              </a:endParaRPr>
            </a:p>
          </p:txBody>
        </p:sp>
      </p:grpSp>
      <p:graphicFrame>
        <p:nvGraphicFramePr>
          <p:cNvPr id="53312" name="Object 64"/>
          <p:cNvGraphicFramePr>
            <a:graphicFrameLocks noChangeAspect="1"/>
          </p:cNvGraphicFramePr>
          <p:nvPr/>
        </p:nvGraphicFramePr>
        <p:xfrm>
          <a:off x="5181600" y="4495800"/>
          <a:ext cx="2286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36" name="Prism Project" r:id="rId14" imgW="3273480" imgH="2256840" progId="Prism.Document">
                  <p:embed/>
                </p:oleObj>
              </mc:Choice>
              <mc:Fallback>
                <p:oleObj name="Prism Project" r:id="rId14" imgW="3273480" imgH="2256840" progId="Prism.Document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495800"/>
                        <a:ext cx="2286000" cy="2057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08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304800" y="625475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/>
              <a:t>Cómo es esa modulación?</a:t>
            </a:r>
            <a:endParaRPr lang="es-ES" sz="2400" b="1"/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228600" y="1447800"/>
          <a:ext cx="5029200" cy="379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5" name="Prism Project" r:id="rId4" imgW="3194280" imgH="2410920" progId="Prism.Document">
                  <p:embed/>
                </p:oleObj>
              </mc:Choice>
              <mc:Fallback>
                <p:oleObj name="Prism Project" r:id="rId4" imgW="3194280" imgH="2410920" progId="Prism.Document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447800"/>
                        <a:ext cx="5029200" cy="379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348" name="Group 4"/>
          <p:cNvGrpSpPr>
            <a:grpSpLocks/>
          </p:cNvGrpSpPr>
          <p:nvPr/>
        </p:nvGrpSpPr>
        <p:grpSpPr bwMode="auto">
          <a:xfrm>
            <a:off x="5334000" y="2286000"/>
            <a:ext cx="3246438" cy="1828800"/>
            <a:chOff x="3168" y="2976"/>
            <a:chExt cx="2045" cy="1152"/>
          </a:xfrm>
        </p:grpSpPr>
        <p:grpSp>
          <p:nvGrpSpPr>
            <p:cNvPr id="57349" name="Group 5"/>
            <p:cNvGrpSpPr>
              <a:grpSpLocks/>
            </p:cNvGrpSpPr>
            <p:nvPr/>
          </p:nvGrpSpPr>
          <p:grpSpPr bwMode="auto">
            <a:xfrm>
              <a:off x="3170" y="2978"/>
              <a:ext cx="665" cy="209"/>
              <a:chOff x="0" y="0"/>
              <a:chExt cx="1112" cy="384"/>
            </a:xfrm>
          </p:grpSpPr>
          <p:sp>
            <p:nvSpPr>
              <p:cNvPr id="57350" name="Rectangle 6"/>
              <p:cNvSpPr>
                <a:spLocks noChangeArrowheads="1"/>
              </p:cNvSpPr>
              <p:nvPr/>
            </p:nvSpPr>
            <p:spPr bwMode="auto">
              <a:xfrm>
                <a:off x="28" y="0"/>
                <a:ext cx="1056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r>
                  <a:rPr lang="es-ES" sz="1400" b="1">
                    <a:cs typeface="Times New Roman" pitchFamily="18" charset="0"/>
                  </a:rPr>
                  <a:t>Variantes</a:t>
                </a:r>
              </a:p>
              <a:p>
                <a:pPr algn="ctr" eaLnBrk="0" hangingPunct="0"/>
                <a:endParaRPr lang="es-ES" sz="1400" b="1"/>
              </a:p>
            </p:txBody>
          </p:sp>
          <p:sp>
            <p:nvSpPr>
              <p:cNvPr id="57351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1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7352" name="Group 8"/>
            <p:cNvGrpSpPr>
              <a:grpSpLocks/>
            </p:cNvGrpSpPr>
            <p:nvPr/>
          </p:nvGrpSpPr>
          <p:grpSpPr bwMode="auto">
            <a:xfrm>
              <a:off x="3835" y="2978"/>
              <a:ext cx="1376" cy="209"/>
              <a:chOff x="1112" y="0"/>
              <a:chExt cx="2300" cy="384"/>
            </a:xfrm>
          </p:grpSpPr>
          <p:sp>
            <p:nvSpPr>
              <p:cNvPr id="57353" name="Rectangle 9"/>
              <p:cNvSpPr>
                <a:spLocks noChangeArrowheads="1"/>
              </p:cNvSpPr>
              <p:nvPr/>
            </p:nvSpPr>
            <p:spPr bwMode="auto">
              <a:xfrm>
                <a:off x="1140" y="0"/>
                <a:ext cx="224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r>
                  <a:rPr lang="en-US" sz="1400" b="1">
                    <a:cs typeface="Times New Roman" pitchFamily="18" charset="0"/>
                  </a:rPr>
                  <a:t>EC50</a:t>
                </a:r>
                <a:endParaRPr lang="es-ES" sz="1400" b="1">
                  <a:cs typeface="Times New Roman" pitchFamily="18" charset="0"/>
                </a:endParaRPr>
              </a:p>
              <a:p>
                <a:pPr algn="ctr" eaLnBrk="0" hangingPunct="0"/>
                <a:endParaRPr lang="es-ES" sz="1400" b="1"/>
              </a:p>
            </p:txBody>
          </p:sp>
          <p:sp>
            <p:nvSpPr>
              <p:cNvPr id="57354" name="Rectangle 10"/>
              <p:cNvSpPr>
                <a:spLocks noChangeArrowheads="1"/>
              </p:cNvSpPr>
              <p:nvPr/>
            </p:nvSpPr>
            <p:spPr bwMode="auto">
              <a:xfrm>
                <a:off x="1112" y="0"/>
                <a:ext cx="2300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7355" name="Group 11"/>
            <p:cNvGrpSpPr>
              <a:grpSpLocks/>
            </p:cNvGrpSpPr>
            <p:nvPr/>
          </p:nvGrpSpPr>
          <p:grpSpPr bwMode="auto">
            <a:xfrm>
              <a:off x="3170" y="3187"/>
              <a:ext cx="665" cy="208"/>
              <a:chOff x="0" y="384"/>
              <a:chExt cx="1112" cy="384"/>
            </a:xfrm>
          </p:grpSpPr>
          <p:sp>
            <p:nvSpPr>
              <p:cNvPr id="57356" name="Rectangle 12"/>
              <p:cNvSpPr>
                <a:spLocks noChangeArrowheads="1"/>
              </p:cNvSpPr>
              <p:nvPr/>
            </p:nvSpPr>
            <p:spPr bwMode="auto">
              <a:xfrm>
                <a:off x="28" y="384"/>
                <a:ext cx="1056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r>
                  <a:rPr lang="es-ES" sz="1400" b="1">
                    <a:cs typeface="Times New Roman" pitchFamily="18" charset="0"/>
                  </a:rPr>
                  <a:t> </a:t>
                </a:r>
              </a:p>
              <a:p>
                <a:pPr algn="ctr" eaLnBrk="0" hangingPunct="0"/>
                <a:endParaRPr lang="es-ES" sz="1400" b="1"/>
              </a:p>
            </p:txBody>
          </p:sp>
          <p:sp>
            <p:nvSpPr>
              <p:cNvPr id="57357" name="Rectangle 13"/>
              <p:cNvSpPr>
                <a:spLocks noChangeArrowheads="1"/>
              </p:cNvSpPr>
              <p:nvPr/>
            </p:nvSpPr>
            <p:spPr bwMode="auto">
              <a:xfrm>
                <a:off x="0" y="384"/>
                <a:ext cx="111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7358" name="Group 14"/>
            <p:cNvGrpSpPr>
              <a:grpSpLocks/>
            </p:cNvGrpSpPr>
            <p:nvPr/>
          </p:nvGrpSpPr>
          <p:grpSpPr bwMode="auto">
            <a:xfrm>
              <a:off x="3835" y="3187"/>
              <a:ext cx="702" cy="208"/>
              <a:chOff x="1112" y="384"/>
              <a:chExt cx="1173" cy="384"/>
            </a:xfrm>
          </p:grpSpPr>
          <p:sp>
            <p:nvSpPr>
              <p:cNvPr id="57359" name="Rectangle 15"/>
              <p:cNvSpPr>
                <a:spLocks noChangeArrowheads="1"/>
              </p:cNvSpPr>
              <p:nvPr/>
            </p:nvSpPr>
            <p:spPr bwMode="auto">
              <a:xfrm>
                <a:off x="1140" y="384"/>
                <a:ext cx="1117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r>
                  <a:rPr lang="en-US" sz="1400" b="1">
                    <a:cs typeface="Times New Roman" pitchFamily="18" charset="0"/>
                  </a:rPr>
                  <a:t>NE (nM)</a:t>
                </a:r>
                <a:endParaRPr lang="es-ES" sz="1400" b="1">
                  <a:cs typeface="Times New Roman" pitchFamily="18" charset="0"/>
                </a:endParaRPr>
              </a:p>
              <a:p>
                <a:pPr algn="ctr" eaLnBrk="0" hangingPunct="0"/>
                <a:endParaRPr lang="es-ES" sz="1400" b="1"/>
              </a:p>
            </p:txBody>
          </p:sp>
          <p:sp>
            <p:nvSpPr>
              <p:cNvPr id="57360" name="Rectangle 16"/>
              <p:cNvSpPr>
                <a:spLocks noChangeArrowheads="1"/>
              </p:cNvSpPr>
              <p:nvPr/>
            </p:nvSpPr>
            <p:spPr bwMode="auto">
              <a:xfrm>
                <a:off x="1112" y="384"/>
                <a:ext cx="1173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7361" name="Group 17"/>
            <p:cNvGrpSpPr>
              <a:grpSpLocks/>
            </p:cNvGrpSpPr>
            <p:nvPr/>
          </p:nvGrpSpPr>
          <p:grpSpPr bwMode="auto">
            <a:xfrm>
              <a:off x="4537" y="3187"/>
              <a:ext cx="674" cy="208"/>
              <a:chOff x="2285" y="384"/>
              <a:chExt cx="1127" cy="384"/>
            </a:xfrm>
          </p:grpSpPr>
          <p:sp>
            <p:nvSpPr>
              <p:cNvPr id="57362" name="Rectangle 18"/>
              <p:cNvSpPr>
                <a:spLocks noChangeArrowheads="1"/>
              </p:cNvSpPr>
              <p:nvPr/>
            </p:nvSpPr>
            <p:spPr bwMode="auto">
              <a:xfrm>
                <a:off x="2313" y="384"/>
                <a:ext cx="1071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r>
                  <a:rPr lang="en-US" sz="1400" b="1">
                    <a:cs typeface="Times New Roman" pitchFamily="18" charset="0"/>
                  </a:rPr>
                  <a:t>5HT (</a:t>
                </a:r>
                <a:r>
                  <a:rPr lang="en-US" sz="1400" b="1">
                    <a:cs typeface="Arial" charset="0"/>
                  </a:rPr>
                  <a:t>µM)</a:t>
                </a:r>
                <a:endParaRPr lang="es-ES" sz="1400" b="1">
                  <a:cs typeface="Times New Roman" pitchFamily="18" charset="0"/>
                </a:endParaRPr>
              </a:p>
              <a:p>
                <a:pPr algn="ctr" eaLnBrk="0" hangingPunct="0"/>
                <a:endParaRPr lang="es-ES" sz="1400" b="1"/>
              </a:p>
            </p:txBody>
          </p:sp>
          <p:sp>
            <p:nvSpPr>
              <p:cNvPr id="57363" name="Rectangle 19"/>
              <p:cNvSpPr>
                <a:spLocks noChangeArrowheads="1"/>
              </p:cNvSpPr>
              <p:nvPr/>
            </p:nvSpPr>
            <p:spPr bwMode="auto">
              <a:xfrm>
                <a:off x="2285" y="384"/>
                <a:ext cx="1127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7364" name="Group 20"/>
            <p:cNvGrpSpPr>
              <a:grpSpLocks/>
            </p:cNvGrpSpPr>
            <p:nvPr/>
          </p:nvGrpSpPr>
          <p:grpSpPr bwMode="auto">
            <a:xfrm>
              <a:off x="3170" y="3395"/>
              <a:ext cx="665" cy="253"/>
              <a:chOff x="0" y="768"/>
              <a:chExt cx="1112" cy="576"/>
            </a:xfrm>
          </p:grpSpPr>
          <p:sp>
            <p:nvSpPr>
              <p:cNvPr id="57365" name="Rectangle 21"/>
              <p:cNvSpPr>
                <a:spLocks noChangeArrowheads="1"/>
              </p:cNvSpPr>
              <p:nvPr/>
            </p:nvSpPr>
            <p:spPr bwMode="auto">
              <a:xfrm>
                <a:off x="28" y="768"/>
                <a:ext cx="1056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76176" rIns="0" bIns="76176"/>
              <a:lstStyle/>
              <a:p>
                <a:pPr algn="ctr"/>
                <a:r>
                  <a:rPr lang="en-US" sz="1400" b="1">
                    <a:cs typeface="Arial" charset="0"/>
                  </a:rPr>
                  <a:t>D4.2</a:t>
                </a:r>
              </a:p>
              <a:p>
                <a:pPr algn="ctr" eaLnBrk="0" hangingPunct="0"/>
                <a:endParaRPr lang="en-US" sz="1400" b="1"/>
              </a:p>
            </p:txBody>
          </p:sp>
          <p:sp>
            <p:nvSpPr>
              <p:cNvPr id="57366" name="Rectangle 22"/>
              <p:cNvSpPr>
                <a:spLocks noChangeArrowheads="1"/>
              </p:cNvSpPr>
              <p:nvPr/>
            </p:nvSpPr>
            <p:spPr bwMode="auto">
              <a:xfrm>
                <a:off x="0" y="768"/>
                <a:ext cx="1112" cy="576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7367" name="Group 23"/>
            <p:cNvGrpSpPr>
              <a:grpSpLocks/>
            </p:cNvGrpSpPr>
            <p:nvPr/>
          </p:nvGrpSpPr>
          <p:grpSpPr bwMode="auto">
            <a:xfrm>
              <a:off x="3835" y="3395"/>
              <a:ext cx="702" cy="253"/>
              <a:chOff x="1112" y="768"/>
              <a:chExt cx="1173" cy="576"/>
            </a:xfrm>
          </p:grpSpPr>
          <p:sp>
            <p:nvSpPr>
              <p:cNvPr id="57368" name="Rectangle 24"/>
              <p:cNvSpPr>
                <a:spLocks noChangeArrowheads="1"/>
              </p:cNvSpPr>
              <p:nvPr/>
            </p:nvSpPr>
            <p:spPr bwMode="auto">
              <a:xfrm>
                <a:off x="1140" y="768"/>
                <a:ext cx="1117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r>
                  <a:rPr lang="en-US" sz="1400" b="1">
                    <a:cs typeface="Times New Roman" pitchFamily="18" charset="0"/>
                  </a:rPr>
                  <a:t>40.8 ±0.97</a:t>
                </a:r>
                <a:endParaRPr lang="es-ES" sz="1400" b="1"/>
              </a:p>
            </p:txBody>
          </p:sp>
          <p:sp>
            <p:nvSpPr>
              <p:cNvPr id="57369" name="Rectangle 25"/>
              <p:cNvSpPr>
                <a:spLocks noChangeArrowheads="1"/>
              </p:cNvSpPr>
              <p:nvPr/>
            </p:nvSpPr>
            <p:spPr bwMode="auto">
              <a:xfrm>
                <a:off x="1112" y="768"/>
                <a:ext cx="1173" cy="576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7370" name="Group 26"/>
            <p:cNvGrpSpPr>
              <a:grpSpLocks/>
            </p:cNvGrpSpPr>
            <p:nvPr/>
          </p:nvGrpSpPr>
          <p:grpSpPr bwMode="auto">
            <a:xfrm>
              <a:off x="4537" y="3395"/>
              <a:ext cx="674" cy="253"/>
              <a:chOff x="2285" y="768"/>
              <a:chExt cx="1127" cy="576"/>
            </a:xfrm>
          </p:grpSpPr>
          <p:sp>
            <p:nvSpPr>
              <p:cNvPr id="57371" name="Rectangle 27"/>
              <p:cNvSpPr>
                <a:spLocks noChangeArrowheads="1"/>
              </p:cNvSpPr>
              <p:nvPr/>
            </p:nvSpPr>
            <p:spPr bwMode="auto">
              <a:xfrm>
                <a:off x="2313" y="768"/>
                <a:ext cx="1071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r>
                  <a:rPr lang="en-US" sz="1400" b="1">
                    <a:cs typeface="Times New Roman" pitchFamily="18" charset="0"/>
                  </a:rPr>
                  <a:t>1</a:t>
                </a:r>
                <a:r>
                  <a:rPr lang="es-ES" sz="1400" b="1">
                    <a:cs typeface="Times New Roman" pitchFamily="18" charset="0"/>
                  </a:rPr>
                  <a:t>.</a:t>
                </a:r>
                <a:r>
                  <a:rPr lang="en-US" sz="1400" b="1">
                    <a:cs typeface="Times New Roman" pitchFamily="18" charset="0"/>
                  </a:rPr>
                  <a:t>1</a:t>
                </a:r>
                <a:r>
                  <a:rPr lang="es-ES" sz="1400" b="1">
                    <a:cs typeface="Times New Roman" pitchFamily="18" charset="0"/>
                  </a:rPr>
                  <a:t>4±0.</a:t>
                </a:r>
                <a:r>
                  <a:rPr lang="en-US" sz="1400" b="1">
                    <a:cs typeface="Times New Roman" pitchFamily="18" charset="0"/>
                  </a:rPr>
                  <a:t>10</a:t>
                </a:r>
                <a:endParaRPr lang="es-ES" sz="1400" b="1"/>
              </a:p>
            </p:txBody>
          </p:sp>
          <p:sp>
            <p:nvSpPr>
              <p:cNvPr id="57372" name="Rectangle 28"/>
              <p:cNvSpPr>
                <a:spLocks noChangeArrowheads="1"/>
              </p:cNvSpPr>
              <p:nvPr/>
            </p:nvSpPr>
            <p:spPr bwMode="auto">
              <a:xfrm>
                <a:off x="2285" y="768"/>
                <a:ext cx="1127" cy="576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7373" name="Group 29"/>
            <p:cNvGrpSpPr>
              <a:grpSpLocks/>
            </p:cNvGrpSpPr>
            <p:nvPr/>
          </p:nvGrpSpPr>
          <p:grpSpPr bwMode="auto">
            <a:xfrm>
              <a:off x="3168" y="3648"/>
              <a:ext cx="665" cy="256"/>
              <a:chOff x="0" y="1344"/>
              <a:chExt cx="1112" cy="384"/>
            </a:xfrm>
          </p:grpSpPr>
          <p:sp>
            <p:nvSpPr>
              <p:cNvPr id="57374" name="Rectangle 30"/>
              <p:cNvSpPr>
                <a:spLocks noChangeArrowheads="1"/>
              </p:cNvSpPr>
              <p:nvPr/>
            </p:nvSpPr>
            <p:spPr bwMode="auto">
              <a:xfrm>
                <a:off x="28" y="1344"/>
                <a:ext cx="1056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r>
                  <a:rPr lang="es-ES" sz="1400" b="1">
                    <a:cs typeface="Times New Roman" pitchFamily="18" charset="0"/>
                  </a:rPr>
                  <a:t>D4.4</a:t>
                </a:r>
              </a:p>
              <a:p>
                <a:pPr algn="ctr" eaLnBrk="0" hangingPunct="0"/>
                <a:endParaRPr lang="es-ES" sz="1400" b="1"/>
              </a:p>
            </p:txBody>
          </p:sp>
          <p:sp>
            <p:nvSpPr>
              <p:cNvPr id="57375" name="Rectangle 31"/>
              <p:cNvSpPr>
                <a:spLocks noChangeArrowheads="1"/>
              </p:cNvSpPr>
              <p:nvPr/>
            </p:nvSpPr>
            <p:spPr bwMode="auto">
              <a:xfrm>
                <a:off x="0" y="1344"/>
                <a:ext cx="111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7376" name="Group 32"/>
            <p:cNvGrpSpPr>
              <a:grpSpLocks/>
            </p:cNvGrpSpPr>
            <p:nvPr/>
          </p:nvGrpSpPr>
          <p:grpSpPr bwMode="auto">
            <a:xfrm>
              <a:off x="3835" y="3648"/>
              <a:ext cx="702" cy="269"/>
              <a:chOff x="1112" y="1344"/>
              <a:chExt cx="1173" cy="384"/>
            </a:xfrm>
          </p:grpSpPr>
          <p:sp>
            <p:nvSpPr>
              <p:cNvPr id="57377" name="Rectangle 33"/>
              <p:cNvSpPr>
                <a:spLocks noChangeArrowheads="1"/>
              </p:cNvSpPr>
              <p:nvPr/>
            </p:nvSpPr>
            <p:spPr bwMode="auto">
              <a:xfrm>
                <a:off x="1140" y="1344"/>
                <a:ext cx="1117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r>
                  <a:rPr lang="es-ES" sz="1400" b="1">
                    <a:cs typeface="Times New Roman" pitchFamily="18" charset="0"/>
                  </a:rPr>
                  <a:t>4</a:t>
                </a:r>
                <a:r>
                  <a:rPr lang="en-US" sz="1400" b="1">
                    <a:cs typeface="Times New Roman" pitchFamily="18" charset="0"/>
                  </a:rPr>
                  <a:t>3</a:t>
                </a:r>
                <a:r>
                  <a:rPr lang="es-ES" sz="1400" b="1">
                    <a:cs typeface="Times New Roman" pitchFamily="18" charset="0"/>
                  </a:rPr>
                  <a:t>.</a:t>
                </a:r>
                <a:r>
                  <a:rPr lang="en-US" sz="1400" b="1">
                    <a:cs typeface="Times New Roman" pitchFamily="18" charset="0"/>
                  </a:rPr>
                  <a:t>5 </a:t>
                </a:r>
                <a:r>
                  <a:rPr lang="es-ES" sz="1400" b="1">
                    <a:cs typeface="Times New Roman" pitchFamily="18" charset="0"/>
                  </a:rPr>
                  <a:t>±</a:t>
                </a:r>
                <a:r>
                  <a:rPr lang="en-US" sz="1400" b="1">
                    <a:cs typeface="Times New Roman" pitchFamily="18" charset="0"/>
                  </a:rPr>
                  <a:t>1.76</a:t>
                </a:r>
                <a:endParaRPr lang="es-ES" sz="1400" b="1">
                  <a:cs typeface="Times New Roman" pitchFamily="18" charset="0"/>
                </a:endParaRPr>
              </a:p>
              <a:p>
                <a:pPr algn="ctr" eaLnBrk="0" hangingPunct="0"/>
                <a:endParaRPr lang="es-ES" sz="1400" b="1"/>
              </a:p>
            </p:txBody>
          </p:sp>
          <p:sp>
            <p:nvSpPr>
              <p:cNvPr id="57378" name="Rectangle 34"/>
              <p:cNvSpPr>
                <a:spLocks noChangeArrowheads="1"/>
              </p:cNvSpPr>
              <p:nvPr/>
            </p:nvSpPr>
            <p:spPr bwMode="auto">
              <a:xfrm>
                <a:off x="1112" y="1344"/>
                <a:ext cx="1173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7379" name="Group 35"/>
            <p:cNvGrpSpPr>
              <a:grpSpLocks/>
            </p:cNvGrpSpPr>
            <p:nvPr/>
          </p:nvGrpSpPr>
          <p:grpSpPr bwMode="auto">
            <a:xfrm>
              <a:off x="4537" y="3648"/>
              <a:ext cx="674" cy="269"/>
              <a:chOff x="2285" y="1344"/>
              <a:chExt cx="1127" cy="384"/>
            </a:xfrm>
          </p:grpSpPr>
          <p:sp>
            <p:nvSpPr>
              <p:cNvPr id="57380" name="Rectangle 36"/>
              <p:cNvSpPr>
                <a:spLocks noChangeArrowheads="1"/>
              </p:cNvSpPr>
              <p:nvPr/>
            </p:nvSpPr>
            <p:spPr bwMode="auto">
              <a:xfrm>
                <a:off x="2313" y="1344"/>
                <a:ext cx="1071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r>
                  <a:rPr lang="es-ES" sz="1400" b="1">
                    <a:cs typeface="Times New Roman" pitchFamily="18" charset="0"/>
                  </a:rPr>
                  <a:t>1.</a:t>
                </a:r>
                <a:r>
                  <a:rPr lang="en-US" sz="1400" b="1">
                    <a:cs typeface="Times New Roman" pitchFamily="18" charset="0"/>
                  </a:rPr>
                  <a:t>42</a:t>
                </a:r>
                <a:r>
                  <a:rPr lang="es-ES" sz="1400" b="1">
                    <a:cs typeface="Times New Roman" pitchFamily="18" charset="0"/>
                  </a:rPr>
                  <a:t>±0</a:t>
                </a:r>
                <a:r>
                  <a:rPr lang="en-US" sz="1400" b="1">
                    <a:cs typeface="Times New Roman" pitchFamily="18" charset="0"/>
                  </a:rPr>
                  <a:t>05</a:t>
                </a:r>
                <a:endParaRPr lang="es-ES" sz="1400" b="1">
                  <a:cs typeface="Times New Roman" pitchFamily="18" charset="0"/>
                </a:endParaRPr>
              </a:p>
              <a:p>
                <a:pPr algn="ctr" eaLnBrk="0" hangingPunct="0"/>
                <a:endParaRPr lang="es-ES" sz="1400" b="1"/>
              </a:p>
            </p:txBody>
          </p:sp>
          <p:sp>
            <p:nvSpPr>
              <p:cNvPr id="57381" name="Rectangle 37"/>
              <p:cNvSpPr>
                <a:spLocks noChangeArrowheads="1"/>
              </p:cNvSpPr>
              <p:nvPr/>
            </p:nvSpPr>
            <p:spPr bwMode="auto">
              <a:xfrm>
                <a:off x="2285" y="1344"/>
                <a:ext cx="1127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7382" name="Group 38"/>
            <p:cNvGrpSpPr>
              <a:grpSpLocks/>
            </p:cNvGrpSpPr>
            <p:nvPr/>
          </p:nvGrpSpPr>
          <p:grpSpPr bwMode="auto">
            <a:xfrm>
              <a:off x="3170" y="3917"/>
              <a:ext cx="665" cy="209"/>
              <a:chOff x="0" y="1728"/>
              <a:chExt cx="1112" cy="384"/>
            </a:xfrm>
          </p:grpSpPr>
          <p:sp>
            <p:nvSpPr>
              <p:cNvPr id="57383" name="Rectangle 39"/>
              <p:cNvSpPr>
                <a:spLocks noChangeArrowheads="1"/>
              </p:cNvSpPr>
              <p:nvPr/>
            </p:nvSpPr>
            <p:spPr bwMode="auto">
              <a:xfrm>
                <a:off x="28" y="1728"/>
                <a:ext cx="1056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r>
                  <a:rPr lang="es-ES" sz="1400" b="1">
                    <a:cs typeface="Times New Roman" pitchFamily="18" charset="0"/>
                  </a:rPr>
                  <a:t>D4.7</a:t>
                </a:r>
              </a:p>
              <a:p>
                <a:pPr algn="ctr" eaLnBrk="0" hangingPunct="0"/>
                <a:endParaRPr lang="es-ES" sz="1400" b="1"/>
              </a:p>
            </p:txBody>
          </p:sp>
          <p:sp>
            <p:nvSpPr>
              <p:cNvPr id="57384" name="Rectangle 40"/>
              <p:cNvSpPr>
                <a:spLocks noChangeArrowheads="1"/>
              </p:cNvSpPr>
              <p:nvPr/>
            </p:nvSpPr>
            <p:spPr bwMode="auto">
              <a:xfrm>
                <a:off x="0" y="1728"/>
                <a:ext cx="1112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7385" name="Group 41"/>
            <p:cNvGrpSpPr>
              <a:grpSpLocks/>
            </p:cNvGrpSpPr>
            <p:nvPr/>
          </p:nvGrpSpPr>
          <p:grpSpPr bwMode="auto">
            <a:xfrm>
              <a:off x="3835" y="3917"/>
              <a:ext cx="702" cy="209"/>
              <a:chOff x="1112" y="1728"/>
              <a:chExt cx="1173" cy="384"/>
            </a:xfrm>
          </p:grpSpPr>
          <p:sp>
            <p:nvSpPr>
              <p:cNvPr id="57386" name="Rectangle 42"/>
              <p:cNvSpPr>
                <a:spLocks noChangeArrowheads="1"/>
              </p:cNvSpPr>
              <p:nvPr/>
            </p:nvSpPr>
            <p:spPr bwMode="auto">
              <a:xfrm>
                <a:off x="1140" y="1728"/>
                <a:ext cx="1117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r>
                  <a:rPr lang="en-US" sz="1400" b="1">
                    <a:cs typeface="Times New Roman" pitchFamily="18" charset="0"/>
                  </a:rPr>
                  <a:t>58.8 </a:t>
                </a:r>
                <a:r>
                  <a:rPr lang="es-ES" sz="1400" b="1">
                    <a:cs typeface="Times New Roman" pitchFamily="18" charset="0"/>
                  </a:rPr>
                  <a:t>±</a:t>
                </a:r>
                <a:r>
                  <a:rPr lang="en-US" sz="1400" b="1">
                    <a:cs typeface="Times New Roman" pitchFamily="18" charset="0"/>
                  </a:rPr>
                  <a:t>2.31</a:t>
                </a:r>
                <a:endParaRPr lang="es-ES" sz="1400" b="1">
                  <a:cs typeface="Times New Roman" pitchFamily="18" charset="0"/>
                </a:endParaRPr>
              </a:p>
              <a:p>
                <a:pPr algn="ctr" eaLnBrk="0" hangingPunct="0"/>
                <a:endParaRPr lang="es-ES" sz="1400" b="1"/>
              </a:p>
            </p:txBody>
          </p:sp>
          <p:sp>
            <p:nvSpPr>
              <p:cNvPr id="57387" name="Rectangle 43"/>
              <p:cNvSpPr>
                <a:spLocks noChangeArrowheads="1"/>
              </p:cNvSpPr>
              <p:nvPr/>
            </p:nvSpPr>
            <p:spPr bwMode="auto">
              <a:xfrm>
                <a:off x="1112" y="1728"/>
                <a:ext cx="1173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57388" name="Group 44"/>
            <p:cNvGrpSpPr>
              <a:grpSpLocks/>
            </p:cNvGrpSpPr>
            <p:nvPr/>
          </p:nvGrpSpPr>
          <p:grpSpPr bwMode="auto">
            <a:xfrm>
              <a:off x="4537" y="3917"/>
              <a:ext cx="674" cy="209"/>
              <a:chOff x="2285" y="1728"/>
              <a:chExt cx="1127" cy="384"/>
            </a:xfrm>
          </p:grpSpPr>
          <p:sp>
            <p:nvSpPr>
              <p:cNvPr id="57389" name="Rectangle 45"/>
              <p:cNvSpPr>
                <a:spLocks noChangeArrowheads="1"/>
              </p:cNvSpPr>
              <p:nvPr/>
            </p:nvSpPr>
            <p:spPr bwMode="auto">
              <a:xfrm>
                <a:off x="2313" y="1728"/>
                <a:ext cx="1071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r>
                  <a:rPr lang="en-US" sz="1400" b="1">
                    <a:cs typeface="Times New Roman" pitchFamily="18" charset="0"/>
                  </a:rPr>
                  <a:t>1.73</a:t>
                </a:r>
                <a:r>
                  <a:rPr lang="es-ES" sz="1400" b="1">
                    <a:cs typeface="Times New Roman" pitchFamily="18" charset="0"/>
                  </a:rPr>
                  <a:t>±0.06</a:t>
                </a:r>
              </a:p>
              <a:p>
                <a:pPr algn="ctr" eaLnBrk="0" hangingPunct="0"/>
                <a:endParaRPr lang="es-ES" sz="1400" b="1"/>
              </a:p>
            </p:txBody>
          </p:sp>
          <p:sp>
            <p:nvSpPr>
              <p:cNvPr id="57390" name="Rectangle 46"/>
              <p:cNvSpPr>
                <a:spLocks noChangeArrowheads="1"/>
              </p:cNvSpPr>
              <p:nvPr/>
            </p:nvSpPr>
            <p:spPr bwMode="auto">
              <a:xfrm>
                <a:off x="2285" y="1728"/>
                <a:ext cx="1127" cy="3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57391" name="Rectangle 47"/>
            <p:cNvSpPr>
              <a:spLocks noChangeArrowheads="1"/>
            </p:cNvSpPr>
            <p:nvPr/>
          </p:nvSpPr>
          <p:spPr bwMode="auto">
            <a:xfrm>
              <a:off x="3168" y="2976"/>
              <a:ext cx="2045" cy="1152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819400" y="457200"/>
            <a:ext cx="304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CONCLUSIONES</a:t>
            </a:r>
            <a:endParaRPr lang="es-ES" sz="2800" b="1"/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838200" y="1524000"/>
            <a:ext cx="8305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/>
              <a:t> Existen diferencias funcionales entre las variantes   polimórficas del D4R (D4.2=D4.7</a:t>
            </a:r>
            <a:r>
              <a:rPr lang="en-US" sz="2400">
                <a:sym typeface="Symbol" pitchFamily="18" charset="2"/>
              </a:rPr>
              <a:t> D4.4). </a:t>
            </a:r>
            <a:endParaRPr lang="en-US" sz="2400"/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838200" y="2606675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>
                <a:sym typeface="Symbol" pitchFamily="18" charset="2"/>
              </a:rPr>
              <a:t> Esas diferencias funcionales no parecen estar relacionadas con el largo del 3er loop intracelular.</a:t>
            </a:r>
            <a:endParaRPr lang="es-ES" sz="2400">
              <a:sym typeface="Symbol" pitchFamily="18" charset="2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838200" y="36576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/>
              <a:t> El D4R es activado por DA, pero también por NE y 5HT.</a:t>
            </a:r>
            <a:endParaRPr lang="es-ES" sz="2400">
              <a:sym typeface="Symbol" pitchFamily="18" charset="2"/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838200" y="4343400"/>
            <a:ext cx="79962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/>
              <a:t> NE y 5HT no parecen discriminar entre las diferentes variantes polimórficas del D4R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155575"/>
            <a:ext cx="2254250" cy="644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0863" y="188913"/>
            <a:ext cx="40830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58750" y="1792288"/>
            <a:ext cx="158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/>
              <a:t>Antipsicóticos</a:t>
            </a:r>
            <a:endParaRPr lang="es-ES_tradnl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750" y="777875"/>
            <a:ext cx="6794500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735013" y="136525"/>
            <a:ext cx="304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/>
              <a:t>Aminas biógenas: histamina</a:t>
            </a:r>
            <a:endParaRPr lang="es-ES_tradnl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0263" y="0"/>
            <a:ext cx="4487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35013" y="136525"/>
            <a:ext cx="13890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AR"/>
              <a:t>Aminas biógenas: serotonina</a:t>
            </a:r>
            <a:endParaRPr lang="es-ES_tradnl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0"/>
            <a:ext cx="4670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58750" y="2873375"/>
            <a:ext cx="23685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b="1"/>
              <a:t>Antidepresivos:</a:t>
            </a:r>
          </a:p>
          <a:p>
            <a:r>
              <a:rPr lang="es-AR"/>
              <a:t>Tricíclicos</a:t>
            </a:r>
          </a:p>
          <a:p>
            <a:r>
              <a:rPr lang="es-AR"/>
              <a:t>Inhibidores de uptake</a:t>
            </a:r>
          </a:p>
          <a:p>
            <a:r>
              <a:rPr lang="es-AR"/>
              <a:t>IMAOs</a:t>
            </a:r>
          </a:p>
          <a:p>
            <a:r>
              <a:rPr lang="es-AR"/>
              <a:t>Sales de litio</a:t>
            </a:r>
            <a:endParaRPr lang="es-ES_tradn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3886200" y="60325"/>
            <a:ext cx="1676400" cy="854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s-ES_tradnl" altLang="es-ES" sz="2000"/>
              <a:t>arco reflejo </a:t>
            </a:r>
          </a:p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s-ES_tradnl" altLang="es-ES" sz="2000" b="1"/>
              <a:t>SOMÁTICO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7"/>
          <a:stretch>
            <a:fillRect/>
          </a:stretch>
        </p:blipFill>
        <p:spPr bwMode="auto">
          <a:xfrm>
            <a:off x="79375" y="76200"/>
            <a:ext cx="3806825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1213"/>
            <a:ext cx="3167063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2520950" y="3489325"/>
            <a:ext cx="28130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s-ES_tradnl" altLang="es-ES" sz="2000"/>
              <a:t>arco reflejo </a:t>
            </a:r>
            <a:r>
              <a:rPr lang="es-ES_tradnl" altLang="es-ES" sz="2000" b="1"/>
              <a:t>AUTÓNOMO</a:t>
            </a:r>
          </a:p>
        </p:txBody>
      </p:sp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2"/>
          <a:stretch>
            <a:fillRect/>
          </a:stretch>
        </p:blipFill>
        <p:spPr bwMode="auto">
          <a:xfrm>
            <a:off x="5187950" y="1524000"/>
            <a:ext cx="38798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3352800" y="4267200"/>
            <a:ext cx="13017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s-ES_tradnl" altLang="es-ES" sz="1800"/>
              <a:t>(simpático)</a:t>
            </a:r>
          </a:p>
        </p:txBody>
      </p:sp>
    </p:spTree>
    <p:extLst>
      <p:ext uri="{BB962C8B-B14F-4D97-AF65-F5344CB8AC3E}">
        <p14:creationId xmlns:p14="http://schemas.microsoft.com/office/powerpoint/2010/main" val="9899625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95375" y="423863"/>
            <a:ext cx="5622925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b="1"/>
              <a:t>ESTIMULANTES DEL CNS:</a:t>
            </a:r>
          </a:p>
          <a:p>
            <a:endParaRPr lang="es-AR" b="1"/>
          </a:p>
          <a:p>
            <a:pPr>
              <a:buFontTx/>
              <a:buChar char="•"/>
            </a:pPr>
            <a:r>
              <a:rPr lang="es-AR"/>
              <a:t>Anfetamina (liberación de catecolaminas)</a:t>
            </a:r>
          </a:p>
          <a:p>
            <a:pPr>
              <a:buFontTx/>
              <a:buChar char="•"/>
            </a:pPr>
            <a:r>
              <a:rPr lang="es-AR"/>
              <a:t>Cocaína (inhibición de uptake)</a:t>
            </a:r>
          </a:p>
          <a:p>
            <a:pPr>
              <a:buFontTx/>
              <a:buChar char="•"/>
            </a:pPr>
            <a:r>
              <a:rPr lang="es-AR"/>
              <a:t>Nicotina (ganglios SNA, SNC)</a:t>
            </a:r>
          </a:p>
          <a:p>
            <a:pPr>
              <a:buFontTx/>
              <a:buChar char="•"/>
            </a:pPr>
            <a:r>
              <a:rPr lang="es-AR"/>
              <a:t>Metilxantinas: Teobromina</a:t>
            </a:r>
          </a:p>
          <a:p>
            <a:r>
              <a:rPr lang="es-AR"/>
              <a:t>Teofilina, Cafeína (traslocación de calcio extracelular)</a:t>
            </a:r>
          </a:p>
          <a:p>
            <a:endParaRPr lang="es-AR"/>
          </a:p>
          <a:p>
            <a:r>
              <a:rPr lang="es-AR"/>
              <a:t>ALUCINÓGENOS:</a:t>
            </a:r>
          </a:p>
          <a:p>
            <a:pPr>
              <a:buFontTx/>
              <a:buChar char="•"/>
            </a:pPr>
            <a:r>
              <a:rPr lang="es-AR"/>
              <a:t>LSD (agonista 5-HT)</a:t>
            </a:r>
          </a:p>
          <a:p>
            <a:pPr>
              <a:buFontTx/>
              <a:buChar char="•"/>
            </a:pPr>
            <a:r>
              <a:rPr lang="es-AR"/>
              <a:t>THC (receptores)</a:t>
            </a:r>
          </a:p>
          <a:p>
            <a:pPr>
              <a:buFontTx/>
              <a:buChar char="•"/>
            </a:pPr>
            <a:r>
              <a:rPr lang="es-AR"/>
              <a:t>PCP (fenilciclidina, inhibidor de uptake DA, 5HT, NA)</a:t>
            </a:r>
          </a:p>
          <a:p>
            <a:endParaRPr lang="es-ES_tradn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6927" r="1463" b="8997"/>
          <a:stretch>
            <a:fillRect/>
          </a:stretch>
        </p:blipFill>
        <p:spPr bwMode="auto">
          <a:xfrm>
            <a:off x="381000" y="2193925"/>
            <a:ext cx="8382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590800" y="174625"/>
            <a:ext cx="4191000" cy="511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s-ES_tradnl" altLang="es-ES" sz="2200"/>
              <a:t>sistema nervioso </a:t>
            </a:r>
            <a:r>
              <a:rPr lang="es-ES_tradnl" altLang="es-ES" sz="2200" b="1"/>
              <a:t>AUTÓNOMO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28600" y="1050925"/>
            <a:ext cx="3978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vías neuronales de transmisión</a:t>
            </a:r>
          </a:p>
        </p:txBody>
      </p:sp>
    </p:spTree>
    <p:extLst>
      <p:ext uri="{BB962C8B-B14F-4D97-AF65-F5344CB8AC3E}">
        <p14:creationId xmlns:p14="http://schemas.microsoft.com/office/powerpoint/2010/main" val="824477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xplorar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1222375"/>
            <a:ext cx="6267450" cy="5591175"/>
          </a:xfrm>
          <a:prstGeom prst="rect">
            <a:avLst/>
          </a:prstGeom>
          <a:noFill/>
        </p:spPr>
      </p:pic>
      <p:pic>
        <p:nvPicPr>
          <p:cNvPr id="8197" name="Picture 5" descr="Explorar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654175"/>
            <a:ext cx="2181225" cy="4467225"/>
          </a:xfrm>
          <a:prstGeom prst="rect">
            <a:avLst/>
          </a:prstGeom>
          <a:noFill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379538" y="65088"/>
            <a:ext cx="711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AR" b="1">
                <a:solidFill>
                  <a:schemeClr val="accent2"/>
                </a:solidFill>
              </a:rPr>
              <a:t>SISTEMA NERVIOSO AUTÓNOMO: un sistema de dos neuronas</a:t>
            </a:r>
            <a:endParaRPr lang="es-ES_tradnl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1472</Words>
  <Application>Microsoft Office PowerPoint</Application>
  <PresentationFormat>On-screen Show (4:3)</PresentationFormat>
  <Paragraphs>617</Paragraphs>
  <Slides>70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Arial</vt:lpstr>
      <vt:lpstr>Arial Rounded MT Bold</vt:lpstr>
      <vt:lpstr>Eras Bold ITC</vt:lpstr>
      <vt:lpstr>Symbol</vt:lpstr>
      <vt:lpstr>Times New Roman</vt:lpstr>
      <vt:lpstr>Trebuchet MS</vt:lpstr>
      <vt:lpstr>Wingdings</vt:lpstr>
      <vt:lpstr>Diseño predeterminado</vt:lpstr>
      <vt:lpstr>Bitmap Image</vt:lpstr>
      <vt:lpstr>Prism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houze!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WinuE</dc:creator>
  <cp:lastModifiedBy>ArmarioNuevo</cp:lastModifiedBy>
  <cp:revision>22</cp:revision>
  <dcterms:created xsi:type="dcterms:W3CDTF">2007-09-11T02:31:56Z</dcterms:created>
  <dcterms:modified xsi:type="dcterms:W3CDTF">2017-10-17T17:01:49Z</dcterms:modified>
</cp:coreProperties>
</file>